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4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797675" cy="98567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13ED8-9F2C-45E1-B1CF-1028C9A7B736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B2AEF-2101-491C-8564-66C40E62B39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725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38239-01C0-46F5-A34B-5C7A40ECDA6B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F6304-723F-4704-97B8-D42553ECB8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72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F6304-723F-4704-97B8-D42553ECB86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61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F6304-723F-4704-97B8-D42553ECB86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6628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F6304-723F-4704-97B8-D42553ECB86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158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F6304-723F-4704-97B8-D42553ECB86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935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F6304-723F-4704-97B8-D42553ECB86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3589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F6304-723F-4704-97B8-D42553ECB86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500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2015/9/2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勞保、健保納保相關事項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473200"/>
          </a:xfrm>
        </p:spPr>
        <p:txBody>
          <a:bodyPr>
            <a:normAutofit/>
          </a:bodyPr>
          <a:lstStyle/>
          <a:p>
            <a:pPr algn="r"/>
            <a:r>
              <a:rPr lang="zh-TW" altLang="en-US" sz="2400" dirty="0" smtClean="0"/>
              <a:t>報告單位：事務組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9622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39604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zh-CN" altLang="zh-TW" sz="2600" dirty="0">
                <a:latin typeface="標楷體" pitchFamily="65" charset="-120"/>
                <a:ea typeface="標楷體" pitchFamily="65" charset="-120"/>
              </a:rPr>
              <a:t>什麼時候該辦理</a:t>
            </a:r>
            <a:r>
              <a:rPr lang="zh-CN" altLang="zh-TW" sz="2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加保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? </a:t>
            </a:r>
            <a:r>
              <a:rPr lang="zh-CN" altLang="zh-TW" sz="2600" dirty="0">
                <a:latin typeface="標楷體" pitchFamily="65" charset="-120"/>
                <a:ea typeface="標楷體" pitchFamily="65" charset="-120"/>
              </a:rPr>
              <a:t>加保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期間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又是何時呢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marL="0" indent="0">
              <a:buNone/>
            </a:pPr>
            <a:endParaRPr lang="zh-TW" altLang="zh-TW" sz="11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請</a:t>
            </a:r>
            <a:r>
              <a:rPr lang="zh-CN" altLang="zh-TW" sz="2600" dirty="0">
                <a:latin typeface="標楷體" pitchFamily="65" charset="-120"/>
                <a:ea typeface="標楷體" pitchFamily="65" charset="-120"/>
              </a:rPr>
              <a:t>於</a:t>
            </a:r>
            <a:r>
              <a:rPr lang="zh-CN" altLang="zh-TW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到職當日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將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到職約聘書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及相關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資料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送至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各相關單位完成到職手續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>
              <a:buFont typeface="Wingdings" pitchFamily="2" charset="2"/>
              <a:buChar char="ü"/>
            </a:pP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最重要的是務必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於</a:t>
            </a:r>
            <a:r>
              <a:rPr lang="zh-TW" altLang="zh-TW" sz="2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到職當日下午</a:t>
            </a:r>
            <a:r>
              <a:rPr lang="en-US" altLang="zh-TW" sz="2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2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點</a:t>
            </a:r>
            <a:r>
              <a:rPr lang="zh-TW" altLang="zh-TW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前</a:t>
            </a:r>
            <a:r>
              <a:rPr lang="zh-TW" altLang="en-US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至</a:t>
            </a:r>
            <a:r>
              <a:rPr lang="zh-TW" altLang="zh-TW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行政大樓事務組</a:t>
            </a:r>
            <a:r>
              <a:rPr lang="zh-TW" altLang="en-US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提出加保申請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CN" altLang="zh-TW" sz="2600" dirty="0">
                <a:latin typeface="標楷體" pitchFamily="65" charset="-120"/>
                <a:ea typeface="標楷體" pitchFamily="65" charset="-120"/>
              </a:rPr>
              <a:t>利及時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辦理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勞健保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加保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相關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事宜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!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若</a:t>
            </a:r>
            <a:r>
              <a:rPr lang="zh-TW" altLang="en-US" sz="2600" b="1" dirty="0" smtClean="0">
                <a:latin typeface="標楷體" pitchFamily="65" charset="-120"/>
                <a:ea typeface="標楷體" pitchFamily="65" charset="-120"/>
              </a:rPr>
              <a:t>逾期則於表單送至事務組當日為加保日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，但如此會影響您的權益。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加保期間與聘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任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期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間</a:t>
            </a:r>
            <a:r>
              <a:rPr lang="zh-CN" altLang="zh-TW" sz="2600" dirty="0" smtClean="0">
                <a:latin typeface="標楷體" pitchFamily="65" charset="-120"/>
                <a:ea typeface="標楷體" pitchFamily="65" charset="-120"/>
              </a:rPr>
              <a:t>相同。</a:t>
            </a:r>
            <a:endParaRPr lang="en-US" altLang="zh-CN" sz="2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目前本校由</a:t>
            </a:r>
            <a:r>
              <a:rPr lang="en-US" altLang="zh-TW" sz="2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104/10/1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起將全面納保歸屬於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勞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僱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型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的部分工時人員。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CN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CN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CN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部分工時勞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健保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-1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投保時間點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570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34582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如何計算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投保薪資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呢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Ø"/>
            </a:pPr>
            <a:endParaRPr lang="en-US" altLang="zh-CN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2800" dirty="0" smtClean="0">
                <a:latin typeface="+mn-ea"/>
              </a:rPr>
              <a:t>由於部分工時人員每個月薪資浮動屬不固定薪資，故</a:t>
            </a:r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第</a:t>
            </a:r>
            <a:r>
              <a:rPr lang="en-US" altLang="zh-TW" sz="2800" b="1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個月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</a:rPr>
              <a:t>先以</a:t>
            </a:r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聘用單位與部分工時人員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</a:rPr>
              <a:t>約定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之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</a:rPr>
              <a:t>薪資或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以最低投保薪資</a:t>
            </a:r>
            <a:r>
              <a:rPr lang="en-US" altLang="zh-TW" sz="2800" b="1" dirty="0">
                <a:solidFill>
                  <a:srgbClr val="FF0000"/>
                </a:solidFill>
                <a:latin typeface="+mn-ea"/>
              </a:rPr>
              <a:t>11,100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元辦理加保</a:t>
            </a:r>
            <a:r>
              <a:rPr lang="zh-TW" altLang="en-US" sz="2800" dirty="0" smtClean="0">
                <a:solidFill>
                  <a:srgbClr val="FF0000"/>
                </a:solidFill>
                <a:latin typeface="+mn-ea"/>
              </a:rPr>
              <a:t>，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</a:rPr>
              <a:t>嗣後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</a:rPr>
              <a:t>再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</a:rPr>
              <a:t>依</a:t>
            </a:r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最近</a:t>
            </a:r>
            <a:r>
              <a:rPr lang="en-US" altLang="zh-TW" sz="2800" b="1" dirty="0" smtClean="0">
                <a:solidFill>
                  <a:srgbClr val="FF0000"/>
                </a:solidFill>
                <a:latin typeface="+mn-ea"/>
              </a:rPr>
              <a:t>3</a:t>
            </a:r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個月平均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</a:rPr>
              <a:t>薪資</a:t>
            </a:r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進行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</a:rPr>
              <a:t>投保薪資</a:t>
            </a:r>
            <a:r>
              <a:rPr lang="zh-TW" altLang="en-US" sz="2800" b="1" dirty="0" smtClean="0">
                <a:solidFill>
                  <a:srgbClr val="FF0000"/>
                </a:solidFill>
                <a:latin typeface="+mn-ea"/>
              </a:rPr>
              <a:t>之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</a:rPr>
              <a:t>調整</a:t>
            </a:r>
            <a:r>
              <a:rPr lang="zh-TW" altLang="en-US" sz="2800" dirty="0" smtClean="0">
                <a:latin typeface="+mn-ea"/>
              </a:rPr>
              <a:t>。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u"/>
            </a:pP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【說明】</a:t>
            </a:r>
            <a:endParaRPr lang="en-US" altLang="zh-CN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若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月分別支領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11000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元、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12000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元、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13000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元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合計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36000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元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36000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除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的均薪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12000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元，那麼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12000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元就是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月進行調整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的投保薪資。</a:t>
            </a:r>
            <a:endParaRPr lang="en-US" altLang="zh-CN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dirty="0" smtClean="0"/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部分工時勞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健保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-2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投保薪資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552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995885"/>
            <a:ext cx="7408333" cy="280126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如何從投保薪資找到勞健保所對應之投保級距及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個人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所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需要負擔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各項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保險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費用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en-US" altLang="zh-TW" sz="1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至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總務處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事務組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CN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表單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下載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勞健保業務</a:t>
            </a:r>
            <a:r>
              <a:rPr lang="zh-CN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項下下載「</a:t>
            </a:r>
            <a:r>
              <a:rPr lang="en-US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zh-CN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勞、健保及勞工退休金投保金額分級</a:t>
            </a:r>
            <a:r>
              <a:rPr lang="zh-CN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表」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每年費用都可能變動，記得下載最新的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>
              <a:buFont typeface="Wingdings" pitchFamily="2" charset="2"/>
              <a:buChar char="Ø"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endParaRPr lang="en-US" altLang="zh-CN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部分工時勞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健保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-3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投保薪資對應之級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距及個人及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機關負擔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金額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" y="4221088"/>
            <a:ext cx="9120757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3769161" y="5301208"/>
            <a:ext cx="803708" cy="12269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092280" y="5301208"/>
            <a:ext cx="803708" cy="12269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7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3240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若投保期限即將屆滿又獲</a:t>
            </a:r>
            <a:r>
              <a:rPr lang="zh-CN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續任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，那要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如何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繼續承保呢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marL="0" indent="0">
              <a:buNone/>
            </a:pPr>
            <a:endParaRPr lang="zh-TW" altLang="zh-TW" sz="10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請務必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CN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屆滿</a:t>
            </a:r>
            <a:r>
              <a:rPr lang="zh-CN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前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將續聘書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及相關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資料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送至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各相關單位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完成續職手續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最重要的是務必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於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屆滿前至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行政大樓事務組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提出繼續加保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申請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以利及時辦理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健保相關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事宜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</a:t>
            </a:r>
            <a:r>
              <a:rPr lang="zh-CN" altLang="zh-TW" b="1" dirty="0" smtClean="0">
                <a:latin typeface="標楷體" pitchFamily="65" charset="-120"/>
                <a:ea typeface="標楷體" pitchFamily="65" charset="-120"/>
              </a:rPr>
              <a:t>逾期者</a:t>
            </a:r>
            <a:r>
              <a:rPr lang="zh-CN" altLang="zh-TW" b="1" dirty="0">
                <a:latin typeface="標楷體" pitchFamily="65" charset="-120"/>
                <a:ea typeface="標楷體" pitchFamily="65" charset="-120"/>
              </a:rPr>
              <a:t>將視同不續保，並於加保期限屆滿日由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事務組</a:t>
            </a:r>
            <a:r>
              <a:rPr lang="zh-CN" altLang="zh-TW" b="1" dirty="0">
                <a:latin typeface="標楷體" pitchFamily="65" charset="-120"/>
                <a:ea typeface="標楷體" pitchFamily="65" charset="-120"/>
              </a:rPr>
              <a:t>逕予</a:t>
            </a:r>
            <a:r>
              <a:rPr lang="zh-CN" altLang="zh-TW" b="1" dirty="0" smtClean="0">
                <a:latin typeface="標楷體" pitchFamily="65" charset="-120"/>
                <a:ea typeface="標楷體" pitchFamily="65" charset="-120"/>
              </a:rPr>
              <a:t>退保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如此會影響您的權益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CN" dirty="0">
              <a:latin typeface="標楷體" pitchFamily="65" charset="-120"/>
              <a:ea typeface="標楷體" pitchFamily="65" charset="-120"/>
            </a:endParaRPr>
          </a:p>
          <a:p>
            <a:endParaRPr lang="zh-TW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部分工時勞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健保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-4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續保時間點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12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2636912"/>
            <a:ext cx="7408333" cy="363385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當你中途或於加保期限屆滿前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確定不再擔任部分工時人員，你該如何辦理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退保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呢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zh-TW" altLang="zh-TW" sz="10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不影響你的權益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請務必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要在</a:t>
            </a:r>
            <a:r>
              <a:rPr lang="zh-CN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不再</a:t>
            </a:r>
            <a:r>
              <a:rPr lang="zh-CN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擔任部分工時人員前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，將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離職申請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表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相關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資料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至各相關單位完成離職程序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最重要的是務必於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最後工作當日下午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點前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至</a:t>
            </a:r>
            <a:r>
              <a:rPr lang="zh-TW" altLang="zh-TW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行政大樓事務組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提出退保申請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以利及時辦理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勞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健保退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相關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事宜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!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若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逾期所衍生相關費用則由該員自行負擔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Char char="ü"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部分工時勞健保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-5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退保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時間點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200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522</TotalTime>
  <Words>424</Words>
  <Application>Microsoft Office PowerPoint</Application>
  <PresentationFormat>如螢幕大小 (4:3)</PresentationFormat>
  <Paragraphs>38</Paragraphs>
  <Slides>6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波形</vt:lpstr>
      <vt:lpstr>勞保、健保納保相關事項</vt:lpstr>
      <vt:lpstr>部分工時勞健保-1   投保時間點</vt:lpstr>
      <vt:lpstr>部分工時勞健保-2   投保薪資</vt:lpstr>
      <vt:lpstr>部分工時勞健保-3  投保薪資對應之級距及個人及機關負擔金額</vt:lpstr>
      <vt:lpstr>部分工時勞健保-4 續保時間點</vt:lpstr>
      <vt:lpstr>部分工時勞健保-5 退保時間點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部分工時勞健保加退保-1</dc:title>
  <dc:creator>user</dc:creator>
  <cp:lastModifiedBy>user</cp:lastModifiedBy>
  <cp:revision>35</cp:revision>
  <cp:lastPrinted>2015-08-20T09:01:05Z</cp:lastPrinted>
  <dcterms:created xsi:type="dcterms:W3CDTF">2015-08-17T01:38:30Z</dcterms:created>
  <dcterms:modified xsi:type="dcterms:W3CDTF">2015-09-02T02:07:51Z</dcterms:modified>
</cp:coreProperties>
</file>