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2"/>
  </p:notesMasterIdLst>
  <p:handoutMasterIdLst>
    <p:handoutMasterId r:id="rId23"/>
  </p:handoutMasterIdLst>
  <p:sldIdLst>
    <p:sldId id="258" r:id="rId2"/>
    <p:sldId id="542" r:id="rId3"/>
    <p:sldId id="541" r:id="rId4"/>
    <p:sldId id="640" r:id="rId5"/>
    <p:sldId id="629" r:id="rId6"/>
    <p:sldId id="625" r:id="rId7"/>
    <p:sldId id="630" r:id="rId8"/>
    <p:sldId id="631" r:id="rId9"/>
    <p:sldId id="633" r:id="rId10"/>
    <p:sldId id="545" r:id="rId11"/>
    <p:sldId id="546" r:id="rId12"/>
    <p:sldId id="552" r:id="rId13"/>
    <p:sldId id="626" r:id="rId14"/>
    <p:sldId id="636" r:id="rId15"/>
    <p:sldId id="637" r:id="rId16"/>
    <p:sldId id="638" r:id="rId17"/>
    <p:sldId id="634" r:id="rId18"/>
    <p:sldId id="624" r:id="rId19"/>
    <p:sldId id="635" r:id="rId20"/>
    <p:sldId id="622" r:id="rId21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375E"/>
    <a:srgbClr val="6BCBC5"/>
    <a:srgbClr val="F5C636"/>
    <a:srgbClr val="EAEAEA"/>
    <a:srgbClr val="969696"/>
    <a:srgbClr val="9BBB59"/>
    <a:srgbClr val="000099"/>
    <a:srgbClr val="4F81BD"/>
    <a:srgbClr val="6B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5448" autoAdjust="0"/>
  </p:normalViewPr>
  <p:slideViewPr>
    <p:cSldViewPr>
      <p:cViewPr varScale="1">
        <p:scale>
          <a:sx n="84" d="100"/>
          <a:sy n="84" d="100"/>
        </p:scale>
        <p:origin x="14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38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D1CB2-C12B-4D1C-9D10-C54F26DB978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ADD73C9-015C-4A71-9920-64AA8A0F5A3C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採購金額</a:t>
          </a:r>
        </a:p>
      </dgm:t>
    </dgm:pt>
    <dgm:pt modelId="{FF920E26-85AD-43A2-8683-F1793361E44B}" type="parTrans" cxnId="{A1191800-EB85-4A0E-A8B5-38E8BF21C5E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E91233-116E-4F15-876E-7F1A4A1E2616}" type="sibTrans" cxnId="{A1191800-EB85-4A0E-A8B5-38E8BF21C5E5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8B2579-BE05-427A-97CC-D788643BA5B9}">
      <dgm:prSet phldrT="[文字]" custT="1"/>
      <dgm:spPr/>
      <dgm:t>
        <a:bodyPr/>
        <a:lstStyle/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含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以下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小額金額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CFAEA0-CC54-4732-B12C-29636A99CE8C}" type="parTrans" cxnId="{54B446C9-6DDE-4452-BA58-0056D83FBD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C3062A-71E6-48AC-BA5E-0D71D9B0CE27}" type="sibTrans" cxnId="{54B446C9-6DDE-4452-BA58-0056D83FBDB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26F402E-13F0-49F3-84F3-746DAE39A2D7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決標原則</a:t>
          </a:r>
        </a:p>
      </dgm:t>
    </dgm:pt>
    <dgm:pt modelId="{3EDF558B-459C-4ED2-A16C-9614DE4EFA86}" type="parTrans" cxnId="{6C81C512-A818-4A4C-AFAB-6673B8B773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35A7DAC-3D41-423E-97C5-6DC2426B0301}" type="sibTrans" cxnId="{6C81C512-A818-4A4C-AFAB-6673B8B77336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A8CA89-E5CF-4C60-94AC-A499701C1F5E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最低價</a:t>
          </a:r>
        </a:p>
      </dgm:t>
    </dgm:pt>
    <dgm:pt modelId="{5667E900-F3A0-4D5D-A586-E840D5BA0E2A}" type="parTrans" cxnId="{10196A30-8AFF-4702-A087-8A66817C24C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35519C-D215-4946-A1F6-7FFE313B1A1C}" type="sibTrans" cxnId="{10196A30-8AFF-4702-A087-8A66817C24C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251B09-75CF-4924-A614-743DA4EA4986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最有利標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準用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精神</a:t>
          </a:r>
        </a:p>
      </dgm:t>
    </dgm:pt>
    <dgm:pt modelId="{0A4B2436-EF0D-494D-84EE-347708BBA95D}" type="parTrans" cxnId="{F0630E2D-9DE9-4080-B3B8-8685755AC2A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0955DE-6975-43AF-B286-7DB63E99615E}" type="sibTrans" cxnId="{F0630E2D-9DE9-4080-B3B8-8685755AC2A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334793-915F-4314-AF61-C34173557C1A}">
      <dgm:prSet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招標方式</a:t>
          </a:r>
        </a:p>
      </dgm:t>
    </dgm:pt>
    <dgm:pt modelId="{10B41EEF-8F8D-4432-97B0-D20A4626A528}" type="parTrans" cxnId="{CE8BFBA8-5740-4287-AC1E-A124496BCDB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970EDE-D628-4DDE-AFF9-77FC5C133840}" type="sibTrans" cxnId="{CE8BFBA8-5740-4287-AC1E-A124496BCDB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C36288-FD88-4775-BE7E-5785DA4E72D1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公開取得</a:t>
          </a:r>
        </a:p>
      </dgm:t>
    </dgm:pt>
    <dgm:pt modelId="{CDCAB7C0-EE88-4BB8-9CFA-933867F08A5E}" type="parTrans" cxnId="{2B0E10E2-DE52-4112-A849-6150EA543E4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445371-6430-4142-9A96-07C805E415B2}" type="sibTrans" cxnId="{2B0E10E2-DE52-4112-A849-6150EA543E4E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3B5171-B89F-4EEC-A673-58AEEADF8C81}">
      <dgm:prSet custT="1"/>
      <dgm:spPr>
        <a:solidFill>
          <a:srgbClr val="FF00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萬元以上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公告金額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5D924A-2FA5-4BA7-96C0-AAF0BC0AE595}" type="parTrans" cxnId="{61CF193C-43D2-439C-98B8-A8F1FFA054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B75099E-736B-4889-865E-2D2E920A9083}" type="sibTrans" cxnId="{61CF193C-43D2-439C-98B8-A8F1FFA054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62BDF9-7878-4DBD-8CA2-5093375B3721}">
      <dgm:prSet custT="1"/>
      <dgm:spPr>
        <a:solidFill>
          <a:srgbClr val="FF00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財物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5000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勞務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查核金額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5392D7-AA5C-48D1-B233-B31DFCBF1212}" type="parTrans" cxnId="{FA2AA421-7893-4785-A189-8E0FB89FC62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B4009F-B4CE-430A-8D48-FC00E036F8D1}" type="sibTrans" cxnId="{FA2AA421-7893-4785-A189-8E0FB89FC621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7AC802-DF18-48C4-8B67-ACCF140666E5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公開招標</a:t>
          </a:r>
        </a:p>
      </dgm:t>
    </dgm:pt>
    <dgm:pt modelId="{83C49EF9-46E4-4487-8333-BE0CAE1BFF0A}" type="parTrans" cxnId="{E98017BF-E9A0-4BF9-8754-A5F9703153A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8DE4F4-644C-4CA3-B484-B7CA20E77E07}" type="sibTrans" cxnId="{E98017BF-E9A0-4BF9-8754-A5F9703153A0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D567C9-DA0F-427F-AAED-7A0541308004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選擇性招標</a:t>
          </a:r>
        </a:p>
      </dgm:t>
    </dgm:pt>
    <dgm:pt modelId="{58935F28-7C13-436A-87BD-A82C056614C2}" type="parTrans" cxnId="{CF1EEDC1-E10C-45D6-9FFD-2B027DF78C0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A55DBD-75A7-4028-AB93-F661055E7AA6}" type="sibTrans" cxnId="{CF1EEDC1-E10C-45D6-9FFD-2B027DF78C0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2A11F9-CC25-4177-914A-A17489749A45}">
      <dgm:prSet custT="1"/>
      <dgm:spPr/>
      <dgm:t>
        <a:bodyPr/>
        <a:lstStyle/>
        <a:p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限制性招標</a:t>
          </a:r>
        </a:p>
      </dgm:t>
    </dgm:pt>
    <dgm:pt modelId="{211D8AF3-1ABE-445E-9631-2A362E72E7B6}" type="parTrans" cxnId="{EF01B656-A0C2-4E44-A70B-F82D7244220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BAE5C49-D831-4829-9DC9-290FFACB9F40}" type="sibTrans" cxnId="{EF01B656-A0C2-4E44-A70B-F82D7244220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9C137C-E992-46BB-85C3-4C9516642C93}">
      <dgm:prSet custT="1"/>
      <dgm:spPr>
        <a:solidFill>
          <a:srgbClr val="FF00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財物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億元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勞務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仟萬元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巨額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94E7E4-811E-4522-843E-1A0EA7A7F08A}" type="parTrans" cxnId="{15A37217-03B6-4DB2-979B-77476A127C4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0F381F-CB20-4ED0-A4B0-687445BC7F84}" type="sibTrans" cxnId="{15A37217-03B6-4DB2-979B-77476A127C42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5AA77A-586F-47B7-BC50-DF9888B1B458}">
      <dgm:prSet phldrT="[文字]" custT="1"/>
      <dgm:spPr>
        <a:solidFill>
          <a:srgbClr val="FF0000">
            <a:alpha val="20000"/>
          </a:srgbClr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逾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ts val="1300"/>
            </a:lnSpc>
          </a:pP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未達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</a:p>
      </dgm:t>
    </dgm:pt>
    <dgm:pt modelId="{B2ECCB8D-7B02-4E95-84C2-BAE351B865CF}" type="sibTrans" cxnId="{42EE08F2-4784-44F5-BD61-1303E6ACE10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15BE1A-B502-4B83-AD5C-58A1862C5C99}" type="parTrans" cxnId="{42EE08F2-4784-44F5-BD61-1303E6ACE103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9F99A8-34EC-49EE-9617-D5691CB910A9}" type="pres">
      <dgm:prSet presAssocID="{46DD1CB2-C12B-4D1C-9D10-C54F26DB97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59F062-A144-4E55-9E93-CB0CAF1494A7}" type="pres">
      <dgm:prSet presAssocID="{CADD73C9-015C-4A71-9920-64AA8A0F5A3C}" presName="root" presStyleCnt="0"/>
      <dgm:spPr/>
    </dgm:pt>
    <dgm:pt modelId="{7C1EEE42-EFBB-4932-B01E-CE1F4D0214CB}" type="pres">
      <dgm:prSet presAssocID="{CADD73C9-015C-4A71-9920-64AA8A0F5A3C}" presName="rootComposite" presStyleCnt="0"/>
      <dgm:spPr/>
    </dgm:pt>
    <dgm:pt modelId="{B81AAD0A-5765-446E-8C06-D58DD426C9E6}" type="pres">
      <dgm:prSet presAssocID="{CADD73C9-015C-4A71-9920-64AA8A0F5A3C}" presName="rootText" presStyleLbl="node1" presStyleIdx="0" presStyleCnt="3" custScaleX="229516" custScaleY="157539" custLinFactNeighborX="-41732" custLinFactNeighborY="-15485"/>
      <dgm:spPr/>
    </dgm:pt>
    <dgm:pt modelId="{D13A12B5-F6D5-4B0A-BA5E-C7FBB97872C8}" type="pres">
      <dgm:prSet presAssocID="{CADD73C9-015C-4A71-9920-64AA8A0F5A3C}" presName="rootConnector" presStyleLbl="node1" presStyleIdx="0" presStyleCnt="3"/>
      <dgm:spPr/>
    </dgm:pt>
    <dgm:pt modelId="{BC7DBEA2-B013-4386-B572-6ACEB3C96F0C}" type="pres">
      <dgm:prSet presAssocID="{CADD73C9-015C-4A71-9920-64AA8A0F5A3C}" presName="childShape" presStyleCnt="0"/>
      <dgm:spPr/>
    </dgm:pt>
    <dgm:pt modelId="{43E3E621-1EEF-4FE3-91A1-6316A54143B1}" type="pres">
      <dgm:prSet presAssocID="{70CFAEA0-CC54-4732-B12C-29636A99CE8C}" presName="Name13" presStyleLbl="parChTrans1D2" presStyleIdx="0" presStyleCnt="11"/>
      <dgm:spPr/>
    </dgm:pt>
    <dgm:pt modelId="{8E2C4A47-4531-4329-81C0-2E21763FDB83}" type="pres">
      <dgm:prSet presAssocID="{D78B2579-BE05-427A-97CC-D788643BA5B9}" presName="childText" presStyleLbl="bgAcc1" presStyleIdx="0" presStyleCnt="11" custScaleX="344124" custScaleY="154078" custLinFactNeighborX="-10804" custLinFactNeighborY="-655">
        <dgm:presLayoutVars>
          <dgm:bulletEnabled val="1"/>
        </dgm:presLayoutVars>
      </dgm:prSet>
      <dgm:spPr/>
    </dgm:pt>
    <dgm:pt modelId="{D6C7EBC3-292C-4054-8FF1-864129817C58}" type="pres">
      <dgm:prSet presAssocID="{CA15BE1A-B502-4B83-AD5C-58A1862C5C99}" presName="Name13" presStyleLbl="parChTrans1D2" presStyleIdx="1" presStyleCnt="11"/>
      <dgm:spPr/>
    </dgm:pt>
    <dgm:pt modelId="{6A2AA73A-643E-4900-AB22-09457180F596}" type="pres">
      <dgm:prSet presAssocID="{595AA77A-586F-47B7-BC50-DF9888B1B458}" presName="childText" presStyleLbl="bgAcc1" presStyleIdx="1" presStyleCnt="11" custScaleX="343912" custScaleY="167118" custLinFactNeighborX="-10804" custLinFactNeighborY="4106">
        <dgm:presLayoutVars>
          <dgm:bulletEnabled val="1"/>
        </dgm:presLayoutVars>
      </dgm:prSet>
      <dgm:spPr/>
    </dgm:pt>
    <dgm:pt modelId="{CA2EB3B6-BE8E-45E7-93D8-294453CF9D83}" type="pres">
      <dgm:prSet presAssocID="{475D924A-2FA5-4BA7-96C0-AAF0BC0AE595}" presName="Name13" presStyleLbl="parChTrans1D2" presStyleIdx="2" presStyleCnt="11"/>
      <dgm:spPr/>
    </dgm:pt>
    <dgm:pt modelId="{5FB1D133-412F-4D90-9BCF-AFAB95873540}" type="pres">
      <dgm:prSet presAssocID="{623B5171-B89F-4EEC-A673-58AEEADF8C81}" presName="childText" presStyleLbl="bgAcc1" presStyleIdx="2" presStyleCnt="11" custScaleX="345473" custScaleY="154290" custLinFactNeighborX="-10804" custLinFactNeighborY="-1952">
        <dgm:presLayoutVars>
          <dgm:bulletEnabled val="1"/>
        </dgm:presLayoutVars>
      </dgm:prSet>
      <dgm:spPr/>
    </dgm:pt>
    <dgm:pt modelId="{49828335-54E8-45F8-814A-045BA0E71783}" type="pres">
      <dgm:prSet presAssocID="{215392D7-AA5C-48D1-B233-B31DFCBF1212}" presName="Name13" presStyleLbl="parChTrans1D2" presStyleIdx="3" presStyleCnt="11"/>
      <dgm:spPr/>
    </dgm:pt>
    <dgm:pt modelId="{7F95DFC3-8BBC-4990-BA4B-C521F41EA862}" type="pres">
      <dgm:prSet presAssocID="{8962BDF9-7878-4DBD-8CA2-5093375B3721}" presName="childText" presStyleLbl="bgAcc1" presStyleIdx="3" presStyleCnt="11" custScaleX="348139" custScaleY="228731" custLinFactNeighborX="-10804" custLinFactNeighborY="-5626">
        <dgm:presLayoutVars>
          <dgm:bulletEnabled val="1"/>
        </dgm:presLayoutVars>
      </dgm:prSet>
      <dgm:spPr/>
    </dgm:pt>
    <dgm:pt modelId="{10EDA9A3-1D3E-4DC4-8214-D34B392959BB}" type="pres">
      <dgm:prSet presAssocID="{6894E7E4-811E-4522-843E-1A0EA7A7F08A}" presName="Name13" presStyleLbl="parChTrans1D2" presStyleIdx="4" presStyleCnt="11"/>
      <dgm:spPr/>
    </dgm:pt>
    <dgm:pt modelId="{47CBF155-B2F4-47EB-A75C-9B18144E16F5}" type="pres">
      <dgm:prSet presAssocID="{4B9C137C-E992-46BB-85C3-4C9516642C93}" presName="childText" presStyleLbl="bgAcc1" presStyleIdx="4" presStyleCnt="11" custScaleX="342674" custScaleY="246634" custLinFactNeighborX="-10804" custLinFactNeighborY="460">
        <dgm:presLayoutVars>
          <dgm:bulletEnabled val="1"/>
        </dgm:presLayoutVars>
      </dgm:prSet>
      <dgm:spPr/>
    </dgm:pt>
    <dgm:pt modelId="{B688C91F-F587-47F8-ACA4-15A0E06075FC}" type="pres">
      <dgm:prSet presAssocID="{09334793-915F-4314-AF61-C34173557C1A}" presName="root" presStyleCnt="0"/>
      <dgm:spPr/>
    </dgm:pt>
    <dgm:pt modelId="{FB55980F-5D5F-42BD-A19F-91ADF13247FF}" type="pres">
      <dgm:prSet presAssocID="{09334793-915F-4314-AF61-C34173557C1A}" presName="rootComposite" presStyleCnt="0"/>
      <dgm:spPr/>
    </dgm:pt>
    <dgm:pt modelId="{30955B4F-DA98-41E3-A059-CF032EACCB1F}" type="pres">
      <dgm:prSet presAssocID="{09334793-915F-4314-AF61-C34173557C1A}" presName="rootText" presStyleLbl="node1" presStyleIdx="1" presStyleCnt="3" custScaleX="215535" custScaleY="158384" custLinFactNeighborX="81639" custLinFactNeighborY="-302"/>
      <dgm:spPr/>
    </dgm:pt>
    <dgm:pt modelId="{9E633D8F-1BB6-4B7D-9B71-43884F1CCB04}" type="pres">
      <dgm:prSet presAssocID="{09334793-915F-4314-AF61-C34173557C1A}" presName="rootConnector" presStyleLbl="node1" presStyleIdx="1" presStyleCnt="3"/>
      <dgm:spPr/>
    </dgm:pt>
    <dgm:pt modelId="{3CF3B4F9-579C-4535-803A-AE4A08E38996}" type="pres">
      <dgm:prSet presAssocID="{09334793-915F-4314-AF61-C34173557C1A}" presName="childShape" presStyleCnt="0"/>
      <dgm:spPr/>
    </dgm:pt>
    <dgm:pt modelId="{E110EA17-87ED-4A08-A729-24AE4AC7D092}" type="pres">
      <dgm:prSet presAssocID="{CDCAB7C0-EE88-4BB8-9CFA-933867F08A5E}" presName="Name13" presStyleLbl="parChTrans1D2" presStyleIdx="5" presStyleCnt="11"/>
      <dgm:spPr/>
    </dgm:pt>
    <dgm:pt modelId="{2B0242AA-2610-4564-8CF9-7900C1E0E034}" type="pres">
      <dgm:prSet presAssocID="{CDC36288-FD88-4775-BE7E-5785DA4E72D1}" presName="childText" presStyleLbl="bgAcc1" presStyleIdx="5" presStyleCnt="11" custScaleX="183890" custLinFactX="10370" custLinFactNeighborX="100000" custLinFactNeighborY="5095">
        <dgm:presLayoutVars>
          <dgm:bulletEnabled val="1"/>
        </dgm:presLayoutVars>
      </dgm:prSet>
      <dgm:spPr/>
    </dgm:pt>
    <dgm:pt modelId="{68F1D646-E968-451E-BEA6-DED9612B20A3}" type="pres">
      <dgm:prSet presAssocID="{83C49EF9-46E4-4487-8333-BE0CAE1BFF0A}" presName="Name13" presStyleLbl="parChTrans1D2" presStyleIdx="6" presStyleCnt="11"/>
      <dgm:spPr/>
    </dgm:pt>
    <dgm:pt modelId="{46BBE7D1-C6C9-4ACC-99C0-B824C183140D}" type="pres">
      <dgm:prSet presAssocID="{637AC802-DF18-48C4-8B67-ACCF140666E5}" presName="childText" presStyleLbl="bgAcc1" presStyleIdx="6" presStyleCnt="11" custScaleX="185573" custLinFactX="10371" custLinFactNeighborX="100000" custLinFactNeighborY="6066">
        <dgm:presLayoutVars>
          <dgm:bulletEnabled val="1"/>
        </dgm:presLayoutVars>
      </dgm:prSet>
      <dgm:spPr/>
    </dgm:pt>
    <dgm:pt modelId="{466AEB58-4C6F-4A84-98F5-0D714CC0946A}" type="pres">
      <dgm:prSet presAssocID="{58935F28-7C13-436A-87BD-A82C056614C2}" presName="Name13" presStyleLbl="parChTrans1D2" presStyleIdx="7" presStyleCnt="11"/>
      <dgm:spPr/>
    </dgm:pt>
    <dgm:pt modelId="{9D66A87D-1C4E-4235-828F-F6B416AEC682}" type="pres">
      <dgm:prSet presAssocID="{2AD567C9-DA0F-427F-AAED-7A0541308004}" presName="childText" presStyleLbl="bgAcc1" presStyleIdx="7" presStyleCnt="11" custScaleX="232565" custLinFactX="10370" custLinFactNeighborX="100000" custLinFactNeighborY="9417">
        <dgm:presLayoutVars>
          <dgm:bulletEnabled val="1"/>
        </dgm:presLayoutVars>
      </dgm:prSet>
      <dgm:spPr/>
    </dgm:pt>
    <dgm:pt modelId="{ABFCAD0D-F57B-44CD-8D52-51EF88F76644}" type="pres">
      <dgm:prSet presAssocID="{211D8AF3-1ABE-445E-9631-2A362E72E7B6}" presName="Name13" presStyleLbl="parChTrans1D2" presStyleIdx="8" presStyleCnt="11"/>
      <dgm:spPr/>
    </dgm:pt>
    <dgm:pt modelId="{8342DF8B-3B5C-4434-8983-1BD911CF3BC1}" type="pres">
      <dgm:prSet presAssocID="{CA2A11F9-CC25-4177-914A-A17489749A45}" presName="childText" presStyleLbl="bgAcc1" presStyleIdx="8" presStyleCnt="11" custScaleX="230970" custLinFactX="10370" custLinFactNeighborX="100000" custLinFactNeighborY="8007">
        <dgm:presLayoutVars>
          <dgm:bulletEnabled val="1"/>
        </dgm:presLayoutVars>
      </dgm:prSet>
      <dgm:spPr/>
    </dgm:pt>
    <dgm:pt modelId="{F0B5B9D3-EAE5-4A10-9A32-A78A456E210F}" type="pres">
      <dgm:prSet presAssocID="{726F402E-13F0-49F3-84F3-746DAE39A2D7}" presName="root" presStyleCnt="0"/>
      <dgm:spPr/>
    </dgm:pt>
    <dgm:pt modelId="{336DCFEB-CEF3-4568-8BAD-D1FDFCC550AE}" type="pres">
      <dgm:prSet presAssocID="{726F402E-13F0-49F3-84F3-746DAE39A2D7}" presName="rootComposite" presStyleCnt="0"/>
      <dgm:spPr/>
    </dgm:pt>
    <dgm:pt modelId="{FD91D052-C2C6-4F92-B10C-3CEC1AC9BA13}" type="pres">
      <dgm:prSet presAssocID="{726F402E-13F0-49F3-84F3-746DAE39A2D7}" presName="rootText" presStyleLbl="node1" presStyleIdx="2" presStyleCnt="3" custScaleX="221699" custScaleY="158573" custLinFactNeighborX="96830"/>
      <dgm:spPr/>
    </dgm:pt>
    <dgm:pt modelId="{F0086798-C753-4DF4-8E01-F0E15A293A54}" type="pres">
      <dgm:prSet presAssocID="{726F402E-13F0-49F3-84F3-746DAE39A2D7}" presName="rootConnector" presStyleLbl="node1" presStyleIdx="2" presStyleCnt="3"/>
      <dgm:spPr/>
    </dgm:pt>
    <dgm:pt modelId="{92722B85-5818-4C5F-B841-6B053F46B73A}" type="pres">
      <dgm:prSet presAssocID="{726F402E-13F0-49F3-84F3-746DAE39A2D7}" presName="childShape" presStyleCnt="0"/>
      <dgm:spPr/>
    </dgm:pt>
    <dgm:pt modelId="{9E4CFFD2-BE6F-45D6-A77C-14677CDE6B4F}" type="pres">
      <dgm:prSet presAssocID="{5667E900-F3A0-4D5D-A586-E840D5BA0E2A}" presName="Name13" presStyleLbl="parChTrans1D2" presStyleIdx="9" presStyleCnt="11"/>
      <dgm:spPr/>
    </dgm:pt>
    <dgm:pt modelId="{6DE1B11D-7EE6-4774-9CBB-B8E834171A10}" type="pres">
      <dgm:prSet presAssocID="{EEA8CA89-E5CF-4C60-94AC-A499701C1F5E}" presName="childText" presStyleLbl="bgAcc1" presStyleIdx="9" presStyleCnt="11" custScaleX="141029" custLinFactX="27786" custLinFactNeighborX="100000">
        <dgm:presLayoutVars>
          <dgm:bulletEnabled val="1"/>
        </dgm:presLayoutVars>
      </dgm:prSet>
      <dgm:spPr/>
    </dgm:pt>
    <dgm:pt modelId="{96D28E46-5E99-4B53-BC4A-AB70A0218C64}" type="pres">
      <dgm:prSet presAssocID="{0A4B2436-EF0D-494D-84EE-347708BBA95D}" presName="Name13" presStyleLbl="parChTrans1D2" presStyleIdx="10" presStyleCnt="11"/>
      <dgm:spPr/>
    </dgm:pt>
    <dgm:pt modelId="{99D9A80D-0DB0-4A6F-A0F5-70C93A829C96}" type="pres">
      <dgm:prSet presAssocID="{54251B09-75CF-4924-A614-743DA4EA4986}" presName="childText" presStyleLbl="bgAcc1" presStyleIdx="10" presStyleCnt="11" custScaleX="141030" custScaleY="252262" custLinFactX="27786" custLinFactNeighborX="100000">
        <dgm:presLayoutVars>
          <dgm:bulletEnabled val="1"/>
        </dgm:presLayoutVars>
      </dgm:prSet>
      <dgm:spPr/>
    </dgm:pt>
  </dgm:ptLst>
  <dgm:cxnLst>
    <dgm:cxn modelId="{A1191800-EB85-4A0E-A8B5-38E8BF21C5E5}" srcId="{46DD1CB2-C12B-4D1C-9D10-C54F26DB978E}" destId="{CADD73C9-015C-4A71-9920-64AA8A0F5A3C}" srcOrd="0" destOrd="0" parTransId="{FF920E26-85AD-43A2-8683-F1793361E44B}" sibTransId="{70E91233-116E-4F15-876E-7F1A4A1E2616}"/>
    <dgm:cxn modelId="{77330004-0D09-4DEF-8F52-815A366FBFB2}" type="presOf" srcId="{CDCAB7C0-EE88-4BB8-9CFA-933867F08A5E}" destId="{E110EA17-87ED-4A08-A729-24AE4AC7D092}" srcOrd="0" destOrd="0" presId="urn:microsoft.com/office/officeart/2005/8/layout/hierarchy3"/>
    <dgm:cxn modelId="{E83D1606-D8FA-4610-8AD4-46BCD9558EB1}" type="presOf" srcId="{CA2A11F9-CC25-4177-914A-A17489749A45}" destId="{8342DF8B-3B5C-4434-8983-1BD911CF3BC1}" srcOrd="0" destOrd="0" presId="urn:microsoft.com/office/officeart/2005/8/layout/hierarchy3"/>
    <dgm:cxn modelId="{9679A60F-7C91-4133-9578-239273DC931A}" type="presOf" srcId="{CADD73C9-015C-4A71-9920-64AA8A0F5A3C}" destId="{B81AAD0A-5765-446E-8C06-D58DD426C9E6}" srcOrd="0" destOrd="0" presId="urn:microsoft.com/office/officeart/2005/8/layout/hierarchy3"/>
    <dgm:cxn modelId="{6C81C512-A818-4A4C-AFAB-6673B8B77336}" srcId="{46DD1CB2-C12B-4D1C-9D10-C54F26DB978E}" destId="{726F402E-13F0-49F3-84F3-746DAE39A2D7}" srcOrd="2" destOrd="0" parTransId="{3EDF558B-459C-4ED2-A16C-9614DE4EFA86}" sibTransId="{335A7DAC-3D41-423E-97C5-6DC2426B0301}"/>
    <dgm:cxn modelId="{88A9E112-83BB-4837-8144-61195EC57BAC}" type="presOf" srcId="{CA15BE1A-B502-4B83-AD5C-58A1862C5C99}" destId="{D6C7EBC3-292C-4054-8FF1-864129817C58}" srcOrd="0" destOrd="0" presId="urn:microsoft.com/office/officeart/2005/8/layout/hierarchy3"/>
    <dgm:cxn modelId="{15A37217-03B6-4DB2-979B-77476A127C42}" srcId="{CADD73C9-015C-4A71-9920-64AA8A0F5A3C}" destId="{4B9C137C-E992-46BB-85C3-4C9516642C93}" srcOrd="4" destOrd="0" parTransId="{6894E7E4-811E-4522-843E-1A0EA7A7F08A}" sibTransId="{CD0F381F-CB20-4ED0-A4B0-687445BC7F84}"/>
    <dgm:cxn modelId="{AB832F19-2CBE-4F67-88DD-C7B73B5F21C1}" type="presOf" srcId="{726F402E-13F0-49F3-84F3-746DAE39A2D7}" destId="{F0086798-C753-4DF4-8E01-F0E15A293A54}" srcOrd="1" destOrd="0" presId="urn:microsoft.com/office/officeart/2005/8/layout/hierarchy3"/>
    <dgm:cxn modelId="{FA2AA421-7893-4785-A189-8E0FB89FC621}" srcId="{CADD73C9-015C-4A71-9920-64AA8A0F5A3C}" destId="{8962BDF9-7878-4DBD-8CA2-5093375B3721}" srcOrd="3" destOrd="0" parTransId="{215392D7-AA5C-48D1-B233-B31DFCBF1212}" sibTransId="{9EB4009F-B4CE-430A-8D48-FC00E036F8D1}"/>
    <dgm:cxn modelId="{B6111926-46A8-4A10-94E5-8E71B400AD97}" type="presOf" srcId="{215392D7-AA5C-48D1-B233-B31DFCBF1212}" destId="{49828335-54E8-45F8-814A-045BA0E71783}" srcOrd="0" destOrd="0" presId="urn:microsoft.com/office/officeart/2005/8/layout/hierarchy3"/>
    <dgm:cxn modelId="{2E887727-9B5B-45D1-8121-DA99B13DED74}" type="presOf" srcId="{2AD567C9-DA0F-427F-AAED-7A0541308004}" destId="{9D66A87D-1C4E-4235-828F-F6B416AEC682}" srcOrd="0" destOrd="0" presId="urn:microsoft.com/office/officeart/2005/8/layout/hierarchy3"/>
    <dgm:cxn modelId="{07583F2A-63EE-41BA-BF88-8BD758B414F7}" type="presOf" srcId="{475D924A-2FA5-4BA7-96C0-AAF0BC0AE595}" destId="{CA2EB3B6-BE8E-45E7-93D8-294453CF9D83}" srcOrd="0" destOrd="0" presId="urn:microsoft.com/office/officeart/2005/8/layout/hierarchy3"/>
    <dgm:cxn modelId="{F0630E2D-9DE9-4080-B3B8-8685755AC2AE}" srcId="{726F402E-13F0-49F3-84F3-746DAE39A2D7}" destId="{54251B09-75CF-4924-A614-743DA4EA4986}" srcOrd="1" destOrd="0" parTransId="{0A4B2436-EF0D-494D-84EE-347708BBA95D}" sibTransId="{540955DE-6975-43AF-B286-7DB63E99615E}"/>
    <dgm:cxn modelId="{616DEF2D-048A-4641-93FD-4D0DFCD47856}" type="presOf" srcId="{211D8AF3-1ABE-445E-9631-2A362E72E7B6}" destId="{ABFCAD0D-F57B-44CD-8D52-51EF88F76644}" srcOrd="0" destOrd="0" presId="urn:microsoft.com/office/officeart/2005/8/layout/hierarchy3"/>
    <dgm:cxn modelId="{AD1ACE2E-A317-4C36-91E1-144FE0D68EC5}" type="presOf" srcId="{595AA77A-586F-47B7-BC50-DF9888B1B458}" destId="{6A2AA73A-643E-4900-AB22-09457180F596}" srcOrd="0" destOrd="0" presId="urn:microsoft.com/office/officeart/2005/8/layout/hierarchy3"/>
    <dgm:cxn modelId="{10196A30-8AFF-4702-A087-8A66817C24CF}" srcId="{726F402E-13F0-49F3-84F3-746DAE39A2D7}" destId="{EEA8CA89-E5CF-4C60-94AC-A499701C1F5E}" srcOrd="0" destOrd="0" parTransId="{5667E900-F3A0-4D5D-A586-E840D5BA0E2A}" sibTransId="{1035519C-D215-4946-A1F6-7FFE313B1A1C}"/>
    <dgm:cxn modelId="{534F6F36-59FE-40B4-8D24-B8A72BAC14B8}" type="presOf" srcId="{4B9C137C-E992-46BB-85C3-4C9516642C93}" destId="{47CBF155-B2F4-47EB-A75C-9B18144E16F5}" srcOrd="0" destOrd="0" presId="urn:microsoft.com/office/officeart/2005/8/layout/hierarchy3"/>
    <dgm:cxn modelId="{2065B637-0BA4-4FDF-A8DF-A9B047E3BAC7}" type="presOf" srcId="{623B5171-B89F-4EEC-A673-58AEEADF8C81}" destId="{5FB1D133-412F-4D90-9BCF-AFAB95873540}" srcOrd="0" destOrd="0" presId="urn:microsoft.com/office/officeart/2005/8/layout/hierarchy3"/>
    <dgm:cxn modelId="{0D39C138-44AE-45B4-83C8-D7E9F7E32271}" type="presOf" srcId="{6894E7E4-811E-4522-843E-1A0EA7A7F08A}" destId="{10EDA9A3-1D3E-4DC4-8214-D34B392959BB}" srcOrd="0" destOrd="0" presId="urn:microsoft.com/office/officeart/2005/8/layout/hierarchy3"/>
    <dgm:cxn modelId="{BBA2293B-EA44-4800-A46F-46D733858535}" type="presOf" srcId="{46DD1CB2-C12B-4D1C-9D10-C54F26DB978E}" destId="{1E9F99A8-34EC-49EE-9617-D5691CB910A9}" srcOrd="0" destOrd="0" presId="urn:microsoft.com/office/officeart/2005/8/layout/hierarchy3"/>
    <dgm:cxn modelId="{61CF193C-43D2-439C-98B8-A8F1FFA0544A}" srcId="{CADD73C9-015C-4A71-9920-64AA8A0F5A3C}" destId="{623B5171-B89F-4EEC-A673-58AEEADF8C81}" srcOrd="2" destOrd="0" parTransId="{475D924A-2FA5-4BA7-96C0-AAF0BC0AE595}" sibTransId="{0B75099E-736B-4889-865E-2D2E920A9083}"/>
    <dgm:cxn modelId="{AEE5AE6B-C0FD-48CE-BBB3-50ADFA6506BB}" type="presOf" srcId="{CDC36288-FD88-4775-BE7E-5785DA4E72D1}" destId="{2B0242AA-2610-4564-8CF9-7900C1E0E034}" srcOrd="0" destOrd="0" presId="urn:microsoft.com/office/officeart/2005/8/layout/hierarchy3"/>
    <dgm:cxn modelId="{D2F5424E-AB7B-4D65-BA5A-B7E845641E27}" type="presOf" srcId="{726F402E-13F0-49F3-84F3-746DAE39A2D7}" destId="{FD91D052-C2C6-4F92-B10C-3CEC1AC9BA13}" srcOrd="0" destOrd="0" presId="urn:microsoft.com/office/officeart/2005/8/layout/hierarchy3"/>
    <dgm:cxn modelId="{653BEF6E-4BD6-48E8-BE37-52B3186334CA}" type="presOf" srcId="{0A4B2436-EF0D-494D-84EE-347708BBA95D}" destId="{96D28E46-5E99-4B53-BC4A-AB70A0218C64}" srcOrd="0" destOrd="0" presId="urn:microsoft.com/office/officeart/2005/8/layout/hierarchy3"/>
    <dgm:cxn modelId="{EF01B656-A0C2-4E44-A70B-F82D72442208}" srcId="{09334793-915F-4314-AF61-C34173557C1A}" destId="{CA2A11F9-CC25-4177-914A-A17489749A45}" srcOrd="3" destOrd="0" parTransId="{211D8AF3-1ABE-445E-9631-2A362E72E7B6}" sibTransId="{BBAE5C49-D831-4829-9DC9-290FFACB9F40}"/>
    <dgm:cxn modelId="{AA23E997-25FB-47C3-9F0B-E078A53260BF}" type="presOf" srcId="{5667E900-F3A0-4D5D-A586-E840D5BA0E2A}" destId="{9E4CFFD2-BE6F-45D6-A77C-14677CDE6B4F}" srcOrd="0" destOrd="0" presId="urn:microsoft.com/office/officeart/2005/8/layout/hierarchy3"/>
    <dgm:cxn modelId="{2E3D169C-D2AA-4A18-88A9-C70D024488B9}" type="presOf" srcId="{54251B09-75CF-4924-A614-743DA4EA4986}" destId="{99D9A80D-0DB0-4A6F-A0F5-70C93A829C96}" srcOrd="0" destOrd="0" presId="urn:microsoft.com/office/officeart/2005/8/layout/hierarchy3"/>
    <dgm:cxn modelId="{994E219D-3E03-44BC-AFD1-73851B628A94}" type="presOf" srcId="{D78B2579-BE05-427A-97CC-D788643BA5B9}" destId="{8E2C4A47-4531-4329-81C0-2E21763FDB83}" srcOrd="0" destOrd="0" presId="urn:microsoft.com/office/officeart/2005/8/layout/hierarchy3"/>
    <dgm:cxn modelId="{769AC59E-62F5-43FC-BCC3-0F28A292E155}" type="presOf" srcId="{09334793-915F-4314-AF61-C34173557C1A}" destId="{30955B4F-DA98-41E3-A059-CF032EACCB1F}" srcOrd="0" destOrd="0" presId="urn:microsoft.com/office/officeart/2005/8/layout/hierarchy3"/>
    <dgm:cxn modelId="{CE8BFBA8-5740-4287-AC1E-A124496BCDB0}" srcId="{46DD1CB2-C12B-4D1C-9D10-C54F26DB978E}" destId="{09334793-915F-4314-AF61-C34173557C1A}" srcOrd="1" destOrd="0" parTransId="{10B41EEF-8F8D-4432-97B0-D20A4626A528}" sibTransId="{83970EDE-D628-4DDE-AFF9-77FC5C133840}"/>
    <dgm:cxn modelId="{534A4CBB-9D9E-4C9E-86FE-61DC4C35ACF0}" type="presOf" srcId="{09334793-915F-4314-AF61-C34173557C1A}" destId="{9E633D8F-1BB6-4B7D-9B71-43884F1CCB04}" srcOrd="1" destOrd="0" presId="urn:microsoft.com/office/officeart/2005/8/layout/hierarchy3"/>
    <dgm:cxn modelId="{E98017BF-E9A0-4BF9-8754-A5F9703153A0}" srcId="{09334793-915F-4314-AF61-C34173557C1A}" destId="{637AC802-DF18-48C4-8B67-ACCF140666E5}" srcOrd="1" destOrd="0" parTransId="{83C49EF9-46E4-4487-8333-BE0CAE1BFF0A}" sibTransId="{808DE4F4-644C-4CA3-B484-B7CA20E77E07}"/>
    <dgm:cxn modelId="{B0F26CBF-5C56-4531-8543-912E0288E702}" type="presOf" srcId="{8962BDF9-7878-4DBD-8CA2-5093375B3721}" destId="{7F95DFC3-8BBC-4990-BA4B-C521F41EA862}" srcOrd="0" destOrd="0" presId="urn:microsoft.com/office/officeart/2005/8/layout/hierarchy3"/>
    <dgm:cxn modelId="{CF1EEDC1-E10C-45D6-9FFD-2B027DF78C0F}" srcId="{09334793-915F-4314-AF61-C34173557C1A}" destId="{2AD567C9-DA0F-427F-AAED-7A0541308004}" srcOrd="2" destOrd="0" parTransId="{58935F28-7C13-436A-87BD-A82C056614C2}" sibTransId="{90A55DBD-75A7-4028-AB93-F661055E7AA6}"/>
    <dgm:cxn modelId="{28BDA8C7-B1A5-4C77-BA6E-5A681691E65D}" type="presOf" srcId="{EEA8CA89-E5CF-4C60-94AC-A499701C1F5E}" destId="{6DE1B11D-7EE6-4774-9CBB-B8E834171A10}" srcOrd="0" destOrd="0" presId="urn:microsoft.com/office/officeart/2005/8/layout/hierarchy3"/>
    <dgm:cxn modelId="{54B446C9-6DDE-4452-BA58-0056D83FBDB8}" srcId="{CADD73C9-015C-4A71-9920-64AA8A0F5A3C}" destId="{D78B2579-BE05-427A-97CC-D788643BA5B9}" srcOrd="0" destOrd="0" parTransId="{70CFAEA0-CC54-4732-B12C-29636A99CE8C}" sibTransId="{09C3062A-71E6-48AC-BA5E-0D71D9B0CE27}"/>
    <dgm:cxn modelId="{76DD5BDE-1440-4311-9AD4-644ADE1DA142}" type="presOf" srcId="{70CFAEA0-CC54-4732-B12C-29636A99CE8C}" destId="{43E3E621-1EEF-4FE3-91A1-6316A54143B1}" srcOrd="0" destOrd="0" presId="urn:microsoft.com/office/officeart/2005/8/layout/hierarchy3"/>
    <dgm:cxn modelId="{13BB05E0-8A19-4039-9B9F-D443EA489528}" type="presOf" srcId="{83C49EF9-46E4-4487-8333-BE0CAE1BFF0A}" destId="{68F1D646-E968-451E-BEA6-DED9612B20A3}" srcOrd="0" destOrd="0" presId="urn:microsoft.com/office/officeart/2005/8/layout/hierarchy3"/>
    <dgm:cxn modelId="{2B0E10E2-DE52-4112-A849-6150EA543E4E}" srcId="{09334793-915F-4314-AF61-C34173557C1A}" destId="{CDC36288-FD88-4775-BE7E-5785DA4E72D1}" srcOrd="0" destOrd="0" parTransId="{CDCAB7C0-EE88-4BB8-9CFA-933867F08A5E}" sibTransId="{01445371-6430-4142-9A96-07C805E415B2}"/>
    <dgm:cxn modelId="{6E99C0EA-2D8F-46D4-92A7-B1756DEC41DB}" type="presOf" srcId="{CADD73C9-015C-4A71-9920-64AA8A0F5A3C}" destId="{D13A12B5-F6D5-4B0A-BA5E-C7FBB97872C8}" srcOrd="1" destOrd="0" presId="urn:microsoft.com/office/officeart/2005/8/layout/hierarchy3"/>
    <dgm:cxn modelId="{42EE08F2-4784-44F5-BD61-1303E6ACE103}" srcId="{CADD73C9-015C-4A71-9920-64AA8A0F5A3C}" destId="{595AA77A-586F-47B7-BC50-DF9888B1B458}" srcOrd="1" destOrd="0" parTransId="{CA15BE1A-B502-4B83-AD5C-58A1862C5C99}" sibTransId="{B2ECCB8D-7B02-4E95-84C2-BAE351B865CF}"/>
    <dgm:cxn modelId="{71FFFEFC-8B66-452A-9EAB-BD3C0B06FA95}" type="presOf" srcId="{58935F28-7C13-436A-87BD-A82C056614C2}" destId="{466AEB58-4C6F-4A84-98F5-0D714CC0946A}" srcOrd="0" destOrd="0" presId="urn:microsoft.com/office/officeart/2005/8/layout/hierarchy3"/>
    <dgm:cxn modelId="{C1219AFF-2297-4759-AD36-33BEC5E4E003}" type="presOf" srcId="{637AC802-DF18-48C4-8B67-ACCF140666E5}" destId="{46BBE7D1-C6C9-4ACC-99C0-B824C183140D}" srcOrd="0" destOrd="0" presId="urn:microsoft.com/office/officeart/2005/8/layout/hierarchy3"/>
    <dgm:cxn modelId="{A60B1219-88FA-4530-A160-3178071D3790}" type="presParOf" srcId="{1E9F99A8-34EC-49EE-9617-D5691CB910A9}" destId="{2F59F062-A144-4E55-9E93-CB0CAF1494A7}" srcOrd="0" destOrd="0" presId="urn:microsoft.com/office/officeart/2005/8/layout/hierarchy3"/>
    <dgm:cxn modelId="{3BC9694F-318E-4FEB-A046-03081DCD3091}" type="presParOf" srcId="{2F59F062-A144-4E55-9E93-CB0CAF1494A7}" destId="{7C1EEE42-EFBB-4932-B01E-CE1F4D0214CB}" srcOrd="0" destOrd="0" presId="urn:microsoft.com/office/officeart/2005/8/layout/hierarchy3"/>
    <dgm:cxn modelId="{A0710A8D-4F7F-4172-A349-1714EB5436DC}" type="presParOf" srcId="{7C1EEE42-EFBB-4932-B01E-CE1F4D0214CB}" destId="{B81AAD0A-5765-446E-8C06-D58DD426C9E6}" srcOrd="0" destOrd="0" presId="urn:microsoft.com/office/officeart/2005/8/layout/hierarchy3"/>
    <dgm:cxn modelId="{ADB4B441-E089-4437-8145-65324BDFDF37}" type="presParOf" srcId="{7C1EEE42-EFBB-4932-B01E-CE1F4D0214CB}" destId="{D13A12B5-F6D5-4B0A-BA5E-C7FBB97872C8}" srcOrd="1" destOrd="0" presId="urn:microsoft.com/office/officeart/2005/8/layout/hierarchy3"/>
    <dgm:cxn modelId="{2BDFD0DF-FCE2-44CB-8FBB-E5450100BF4B}" type="presParOf" srcId="{2F59F062-A144-4E55-9E93-CB0CAF1494A7}" destId="{BC7DBEA2-B013-4386-B572-6ACEB3C96F0C}" srcOrd="1" destOrd="0" presId="urn:microsoft.com/office/officeart/2005/8/layout/hierarchy3"/>
    <dgm:cxn modelId="{1ABE5186-271E-474E-889C-3DD94EFB0296}" type="presParOf" srcId="{BC7DBEA2-B013-4386-B572-6ACEB3C96F0C}" destId="{43E3E621-1EEF-4FE3-91A1-6316A54143B1}" srcOrd="0" destOrd="0" presId="urn:microsoft.com/office/officeart/2005/8/layout/hierarchy3"/>
    <dgm:cxn modelId="{8EF964C5-6D45-426E-B7AC-E1F372BCE8A5}" type="presParOf" srcId="{BC7DBEA2-B013-4386-B572-6ACEB3C96F0C}" destId="{8E2C4A47-4531-4329-81C0-2E21763FDB83}" srcOrd="1" destOrd="0" presId="urn:microsoft.com/office/officeart/2005/8/layout/hierarchy3"/>
    <dgm:cxn modelId="{7D1F6F48-8C83-415C-8CFC-0463CDB7F269}" type="presParOf" srcId="{BC7DBEA2-B013-4386-B572-6ACEB3C96F0C}" destId="{D6C7EBC3-292C-4054-8FF1-864129817C58}" srcOrd="2" destOrd="0" presId="urn:microsoft.com/office/officeart/2005/8/layout/hierarchy3"/>
    <dgm:cxn modelId="{C5AB4490-A03C-41EE-A88A-E32A6F967556}" type="presParOf" srcId="{BC7DBEA2-B013-4386-B572-6ACEB3C96F0C}" destId="{6A2AA73A-643E-4900-AB22-09457180F596}" srcOrd="3" destOrd="0" presId="urn:microsoft.com/office/officeart/2005/8/layout/hierarchy3"/>
    <dgm:cxn modelId="{B2967C06-0EED-4306-B8BE-7F2E490C945B}" type="presParOf" srcId="{BC7DBEA2-B013-4386-B572-6ACEB3C96F0C}" destId="{CA2EB3B6-BE8E-45E7-93D8-294453CF9D83}" srcOrd="4" destOrd="0" presId="urn:microsoft.com/office/officeart/2005/8/layout/hierarchy3"/>
    <dgm:cxn modelId="{8BEA8FBB-A9D8-4813-9B70-CAC361AA6462}" type="presParOf" srcId="{BC7DBEA2-B013-4386-B572-6ACEB3C96F0C}" destId="{5FB1D133-412F-4D90-9BCF-AFAB95873540}" srcOrd="5" destOrd="0" presId="urn:microsoft.com/office/officeart/2005/8/layout/hierarchy3"/>
    <dgm:cxn modelId="{E4AAAA6C-7EA7-426A-9266-B75B468461C5}" type="presParOf" srcId="{BC7DBEA2-B013-4386-B572-6ACEB3C96F0C}" destId="{49828335-54E8-45F8-814A-045BA0E71783}" srcOrd="6" destOrd="0" presId="urn:microsoft.com/office/officeart/2005/8/layout/hierarchy3"/>
    <dgm:cxn modelId="{911EB7A1-3B75-467A-968A-A6AC57B86B52}" type="presParOf" srcId="{BC7DBEA2-B013-4386-B572-6ACEB3C96F0C}" destId="{7F95DFC3-8BBC-4990-BA4B-C521F41EA862}" srcOrd="7" destOrd="0" presId="urn:microsoft.com/office/officeart/2005/8/layout/hierarchy3"/>
    <dgm:cxn modelId="{EE64B5F0-E182-40EF-826D-146C7DD94CD6}" type="presParOf" srcId="{BC7DBEA2-B013-4386-B572-6ACEB3C96F0C}" destId="{10EDA9A3-1D3E-4DC4-8214-D34B392959BB}" srcOrd="8" destOrd="0" presId="urn:microsoft.com/office/officeart/2005/8/layout/hierarchy3"/>
    <dgm:cxn modelId="{4EE32906-765C-4C9D-8926-72E43C3FDF1E}" type="presParOf" srcId="{BC7DBEA2-B013-4386-B572-6ACEB3C96F0C}" destId="{47CBF155-B2F4-47EB-A75C-9B18144E16F5}" srcOrd="9" destOrd="0" presId="urn:microsoft.com/office/officeart/2005/8/layout/hierarchy3"/>
    <dgm:cxn modelId="{A5218E34-F83B-43BC-B0A8-D4A31F403342}" type="presParOf" srcId="{1E9F99A8-34EC-49EE-9617-D5691CB910A9}" destId="{B688C91F-F587-47F8-ACA4-15A0E06075FC}" srcOrd="1" destOrd="0" presId="urn:microsoft.com/office/officeart/2005/8/layout/hierarchy3"/>
    <dgm:cxn modelId="{9CEFD237-A57D-4A71-A715-21A89AD55141}" type="presParOf" srcId="{B688C91F-F587-47F8-ACA4-15A0E06075FC}" destId="{FB55980F-5D5F-42BD-A19F-91ADF13247FF}" srcOrd="0" destOrd="0" presId="urn:microsoft.com/office/officeart/2005/8/layout/hierarchy3"/>
    <dgm:cxn modelId="{425D4E04-8F4E-430D-B80B-78D01D35D216}" type="presParOf" srcId="{FB55980F-5D5F-42BD-A19F-91ADF13247FF}" destId="{30955B4F-DA98-41E3-A059-CF032EACCB1F}" srcOrd="0" destOrd="0" presId="urn:microsoft.com/office/officeart/2005/8/layout/hierarchy3"/>
    <dgm:cxn modelId="{81333037-9DFD-45FB-850D-E2E6DDA33B15}" type="presParOf" srcId="{FB55980F-5D5F-42BD-A19F-91ADF13247FF}" destId="{9E633D8F-1BB6-4B7D-9B71-43884F1CCB04}" srcOrd="1" destOrd="0" presId="urn:microsoft.com/office/officeart/2005/8/layout/hierarchy3"/>
    <dgm:cxn modelId="{F3A029F6-9651-4304-BE8A-530E265AEF54}" type="presParOf" srcId="{B688C91F-F587-47F8-ACA4-15A0E06075FC}" destId="{3CF3B4F9-579C-4535-803A-AE4A08E38996}" srcOrd="1" destOrd="0" presId="urn:microsoft.com/office/officeart/2005/8/layout/hierarchy3"/>
    <dgm:cxn modelId="{4849084E-B840-45B5-B00A-4D814E6B4B34}" type="presParOf" srcId="{3CF3B4F9-579C-4535-803A-AE4A08E38996}" destId="{E110EA17-87ED-4A08-A729-24AE4AC7D092}" srcOrd="0" destOrd="0" presId="urn:microsoft.com/office/officeart/2005/8/layout/hierarchy3"/>
    <dgm:cxn modelId="{A8A31A69-7ED6-4C2B-9558-FEB467AFEA97}" type="presParOf" srcId="{3CF3B4F9-579C-4535-803A-AE4A08E38996}" destId="{2B0242AA-2610-4564-8CF9-7900C1E0E034}" srcOrd="1" destOrd="0" presId="urn:microsoft.com/office/officeart/2005/8/layout/hierarchy3"/>
    <dgm:cxn modelId="{21F349AB-D1A3-4BD3-93F1-1974B2834296}" type="presParOf" srcId="{3CF3B4F9-579C-4535-803A-AE4A08E38996}" destId="{68F1D646-E968-451E-BEA6-DED9612B20A3}" srcOrd="2" destOrd="0" presId="urn:microsoft.com/office/officeart/2005/8/layout/hierarchy3"/>
    <dgm:cxn modelId="{2BD47921-729B-4716-A752-93A29C8BE635}" type="presParOf" srcId="{3CF3B4F9-579C-4535-803A-AE4A08E38996}" destId="{46BBE7D1-C6C9-4ACC-99C0-B824C183140D}" srcOrd="3" destOrd="0" presId="urn:microsoft.com/office/officeart/2005/8/layout/hierarchy3"/>
    <dgm:cxn modelId="{8A0DD248-9813-4E5C-8E82-9D23AABB609D}" type="presParOf" srcId="{3CF3B4F9-579C-4535-803A-AE4A08E38996}" destId="{466AEB58-4C6F-4A84-98F5-0D714CC0946A}" srcOrd="4" destOrd="0" presId="urn:microsoft.com/office/officeart/2005/8/layout/hierarchy3"/>
    <dgm:cxn modelId="{ABC7BCF0-E33F-4C73-A4EF-D0D9FEEDC94D}" type="presParOf" srcId="{3CF3B4F9-579C-4535-803A-AE4A08E38996}" destId="{9D66A87D-1C4E-4235-828F-F6B416AEC682}" srcOrd="5" destOrd="0" presId="urn:microsoft.com/office/officeart/2005/8/layout/hierarchy3"/>
    <dgm:cxn modelId="{0A8762CE-4254-4BB9-A96D-250AB0015B34}" type="presParOf" srcId="{3CF3B4F9-579C-4535-803A-AE4A08E38996}" destId="{ABFCAD0D-F57B-44CD-8D52-51EF88F76644}" srcOrd="6" destOrd="0" presId="urn:microsoft.com/office/officeart/2005/8/layout/hierarchy3"/>
    <dgm:cxn modelId="{479C5B7C-A215-49DC-8662-BEF9FCFD380F}" type="presParOf" srcId="{3CF3B4F9-579C-4535-803A-AE4A08E38996}" destId="{8342DF8B-3B5C-4434-8983-1BD911CF3BC1}" srcOrd="7" destOrd="0" presId="urn:microsoft.com/office/officeart/2005/8/layout/hierarchy3"/>
    <dgm:cxn modelId="{483497F9-438C-40F9-B71D-E8424DCDD88D}" type="presParOf" srcId="{1E9F99A8-34EC-49EE-9617-D5691CB910A9}" destId="{F0B5B9D3-EAE5-4A10-9A32-A78A456E210F}" srcOrd="2" destOrd="0" presId="urn:microsoft.com/office/officeart/2005/8/layout/hierarchy3"/>
    <dgm:cxn modelId="{B0CE4FCD-E6EA-4963-8A86-0B2600D805E0}" type="presParOf" srcId="{F0B5B9D3-EAE5-4A10-9A32-A78A456E210F}" destId="{336DCFEB-CEF3-4568-8BAD-D1FDFCC550AE}" srcOrd="0" destOrd="0" presId="urn:microsoft.com/office/officeart/2005/8/layout/hierarchy3"/>
    <dgm:cxn modelId="{854AB8BE-4B62-43D5-9804-B3C50D5527E5}" type="presParOf" srcId="{336DCFEB-CEF3-4568-8BAD-D1FDFCC550AE}" destId="{FD91D052-C2C6-4F92-B10C-3CEC1AC9BA13}" srcOrd="0" destOrd="0" presId="urn:microsoft.com/office/officeart/2005/8/layout/hierarchy3"/>
    <dgm:cxn modelId="{48C53364-D8FB-4BEF-A261-BF327D27FB39}" type="presParOf" srcId="{336DCFEB-CEF3-4568-8BAD-D1FDFCC550AE}" destId="{F0086798-C753-4DF4-8E01-F0E15A293A54}" srcOrd="1" destOrd="0" presId="urn:microsoft.com/office/officeart/2005/8/layout/hierarchy3"/>
    <dgm:cxn modelId="{FB9DA310-A3D9-4D52-B987-9812DFDCC466}" type="presParOf" srcId="{F0B5B9D3-EAE5-4A10-9A32-A78A456E210F}" destId="{92722B85-5818-4C5F-B841-6B053F46B73A}" srcOrd="1" destOrd="0" presId="urn:microsoft.com/office/officeart/2005/8/layout/hierarchy3"/>
    <dgm:cxn modelId="{719ED570-3879-44BB-9CEA-25017C4EB659}" type="presParOf" srcId="{92722B85-5818-4C5F-B841-6B053F46B73A}" destId="{9E4CFFD2-BE6F-45D6-A77C-14677CDE6B4F}" srcOrd="0" destOrd="0" presId="urn:microsoft.com/office/officeart/2005/8/layout/hierarchy3"/>
    <dgm:cxn modelId="{74BCB394-A2DC-4BAB-A6F7-376EEEC1D39C}" type="presParOf" srcId="{92722B85-5818-4C5F-B841-6B053F46B73A}" destId="{6DE1B11D-7EE6-4774-9CBB-B8E834171A10}" srcOrd="1" destOrd="0" presId="urn:microsoft.com/office/officeart/2005/8/layout/hierarchy3"/>
    <dgm:cxn modelId="{193E1E40-6B9C-4431-A815-6F830575C434}" type="presParOf" srcId="{92722B85-5818-4C5F-B841-6B053F46B73A}" destId="{96D28E46-5E99-4B53-BC4A-AB70A0218C64}" srcOrd="2" destOrd="0" presId="urn:microsoft.com/office/officeart/2005/8/layout/hierarchy3"/>
    <dgm:cxn modelId="{73F7E672-EFD8-4CEA-8E03-463265926FE3}" type="presParOf" srcId="{92722B85-5818-4C5F-B841-6B053F46B73A}" destId="{99D9A80D-0DB0-4A6F-A0F5-70C93A829C96}" srcOrd="3" destOrd="0" presId="urn:microsoft.com/office/officeart/2005/8/layout/hierarchy3"/>
  </dgm:cxnLst>
  <dgm:bg/>
  <dgm:whole>
    <a:ln w="25400" cmpd="sng">
      <a:solidFill>
        <a:schemeClr val="accent1">
          <a:alpha val="99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AAD0A-5765-446E-8C06-D58DD426C9E6}">
      <dsp:nvSpPr>
        <dsp:cNvPr id="0" name=""/>
        <dsp:cNvSpPr/>
      </dsp:nvSpPr>
      <dsp:spPr>
        <a:xfrm>
          <a:off x="541211" y="0"/>
          <a:ext cx="1963467" cy="673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採購金額</a:t>
          </a:r>
        </a:p>
      </dsp:txBody>
      <dsp:txXfrm>
        <a:off x="560948" y="19737"/>
        <a:ext cx="1923993" cy="634384"/>
      </dsp:txXfrm>
    </dsp:sp>
    <dsp:sp modelId="{43E3E621-1EEF-4FE3-91A1-6316A54143B1}">
      <dsp:nvSpPr>
        <dsp:cNvPr id="0" name=""/>
        <dsp:cNvSpPr/>
      </dsp:nvSpPr>
      <dsp:spPr>
        <a:xfrm>
          <a:off x="737558" y="673858"/>
          <a:ext cx="479415" cy="43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676"/>
              </a:lnTo>
              <a:lnTo>
                <a:pt x="479415" y="4366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C4A47-4531-4329-81C0-2E21763FDB83}">
      <dsp:nvSpPr>
        <dsp:cNvPr id="0" name=""/>
        <dsp:cNvSpPr/>
      </dsp:nvSpPr>
      <dsp:spPr>
        <a:xfrm>
          <a:off x="1216973" y="781007"/>
          <a:ext cx="2355134" cy="659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含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以下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小額金額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6276" y="800310"/>
        <a:ext cx="2316528" cy="620448"/>
      </dsp:txXfrm>
    </dsp:sp>
    <dsp:sp modelId="{D6C7EBC3-292C-4054-8FF1-864129817C58}">
      <dsp:nvSpPr>
        <dsp:cNvPr id="0" name=""/>
        <dsp:cNvSpPr/>
      </dsp:nvSpPr>
      <dsp:spPr>
        <a:xfrm>
          <a:off x="737558" y="673858"/>
          <a:ext cx="479415" cy="1250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919"/>
              </a:lnTo>
              <a:lnTo>
                <a:pt x="479415" y="12509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A73A-643E-4900-AB22-09457180F596}">
      <dsp:nvSpPr>
        <dsp:cNvPr id="0" name=""/>
        <dsp:cNvSpPr/>
      </dsp:nvSpPr>
      <dsp:spPr>
        <a:xfrm>
          <a:off x="1216973" y="1567362"/>
          <a:ext cx="2353683" cy="714832"/>
        </a:xfrm>
        <a:prstGeom prst="roundRect">
          <a:avLst>
            <a:gd name="adj" fmla="val 10000"/>
          </a:avLst>
        </a:prstGeom>
        <a:solidFill>
          <a:srgbClr val="FF0000">
            <a:alpha val="20000"/>
          </a:srgb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逾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未達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</a:p>
      </dsp:txBody>
      <dsp:txXfrm>
        <a:off x="1237910" y="1588299"/>
        <a:ext cx="2311809" cy="672958"/>
      </dsp:txXfrm>
    </dsp:sp>
    <dsp:sp modelId="{CA2EB3B6-BE8E-45E7-93D8-294453CF9D83}">
      <dsp:nvSpPr>
        <dsp:cNvPr id="0" name=""/>
        <dsp:cNvSpPr/>
      </dsp:nvSpPr>
      <dsp:spPr>
        <a:xfrm>
          <a:off x="737558" y="673858"/>
          <a:ext cx="479415" cy="201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338"/>
              </a:lnTo>
              <a:lnTo>
                <a:pt x="479415" y="201933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D133-412F-4D90-9BCF-AFAB95873540}">
      <dsp:nvSpPr>
        <dsp:cNvPr id="0" name=""/>
        <dsp:cNvSpPr/>
      </dsp:nvSpPr>
      <dsp:spPr>
        <a:xfrm>
          <a:off x="1216973" y="2363216"/>
          <a:ext cx="2364366" cy="659961"/>
        </a:xfrm>
        <a:prstGeom prst="roundRect">
          <a:avLst>
            <a:gd name="adj" fmla="val 10000"/>
          </a:avLst>
        </a:prstGeom>
        <a:solidFill>
          <a:srgbClr val="FF0000">
            <a:alpha val="20000"/>
          </a:srgb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150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萬元以上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公告金額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36303" y="2382546"/>
        <a:ext cx="2325706" cy="621301"/>
      </dsp:txXfrm>
    </dsp:sp>
    <dsp:sp modelId="{49828335-54E8-45F8-814A-045BA0E71783}">
      <dsp:nvSpPr>
        <dsp:cNvPr id="0" name=""/>
        <dsp:cNvSpPr/>
      </dsp:nvSpPr>
      <dsp:spPr>
        <a:xfrm>
          <a:off x="737558" y="673858"/>
          <a:ext cx="479415" cy="2929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727"/>
              </a:lnTo>
              <a:lnTo>
                <a:pt x="479415" y="29297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5DFC3-8BBC-4990-BA4B-C521F41EA862}">
      <dsp:nvSpPr>
        <dsp:cNvPr id="0" name=""/>
        <dsp:cNvSpPr/>
      </dsp:nvSpPr>
      <dsp:spPr>
        <a:xfrm>
          <a:off x="1216973" y="3114398"/>
          <a:ext cx="2382612" cy="978375"/>
        </a:xfrm>
        <a:prstGeom prst="roundRect">
          <a:avLst>
            <a:gd name="adj" fmla="val 10000"/>
          </a:avLst>
        </a:prstGeom>
        <a:solidFill>
          <a:srgbClr val="FF0000">
            <a:alpha val="20000"/>
          </a:srgb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財物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5000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勞務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1000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萬元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查核金額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5629" y="3143054"/>
        <a:ext cx="2325300" cy="921063"/>
      </dsp:txXfrm>
    </dsp:sp>
    <dsp:sp modelId="{10EDA9A3-1D3E-4DC4-8214-D34B392959BB}">
      <dsp:nvSpPr>
        <dsp:cNvPr id="0" name=""/>
        <dsp:cNvSpPr/>
      </dsp:nvSpPr>
      <dsp:spPr>
        <a:xfrm>
          <a:off x="737558" y="673858"/>
          <a:ext cx="479415" cy="407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360"/>
              </a:lnTo>
              <a:lnTo>
                <a:pt x="479415" y="40793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BF155-B2F4-47EB-A75C-9B18144E16F5}">
      <dsp:nvSpPr>
        <dsp:cNvPr id="0" name=""/>
        <dsp:cNvSpPr/>
      </dsp:nvSpPr>
      <dsp:spPr>
        <a:xfrm>
          <a:off x="1216973" y="4225741"/>
          <a:ext cx="2345210" cy="1054954"/>
        </a:xfrm>
        <a:prstGeom prst="roundRect">
          <a:avLst>
            <a:gd name="adj" fmla="val 10000"/>
          </a:avLst>
        </a:prstGeom>
        <a:solidFill>
          <a:srgbClr val="FF0000">
            <a:alpha val="20000"/>
          </a:srgbClr>
        </a:solidFill>
        <a:ln w="1905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財物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億元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勞務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仟萬元</a:t>
          </a:r>
          <a:endParaRPr lang="en-US" alt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>
            <a:lnSpc>
              <a:spcPts val="1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巨額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247872" y="4256640"/>
        <a:ext cx="2283412" cy="993156"/>
      </dsp:txXfrm>
    </dsp:sp>
    <dsp:sp modelId="{30955B4F-DA98-41E3-A059-CF032EACCB1F}">
      <dsp:nvSpPr>
        <dsp:cNvPr id="0" name=""/>
        <dsp:cNvSpPr/>
      </dsp:nvSpPr>
      <dsp:spPr>
        <a:xfrm>
          <a:off x="4198786" y="1723"/>
          <a:ext cx="1843862" cy="677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招標方式</a:t>
          </a:r>
        </a:p>
      </dsp:txBody>
      <dsp:txXfrm>
        <a:off x="4218629" y="21566"/>
        <a:ext cx="1804176" cy="637787"/>
      </dsp:txXfrm>
    </dsp:sp>
    <dsp:sp modelId="{E110EA17-87ED-4A08-A729-24AE4AC7D092}">
      <dsp:nvSpPr>
        <dsp:cNvPr id="0" name=""/>
        <dsp:cNvSpPr/>
      </dsp:nvSpPr>
      <dsp:spPr>
        <a:xfrm>
          <a:off x="4383172" y="679196"/>
          <a:ext cx="241335" cy="343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890"/>
              </a:lnTo>
              <a:lnTo>
                <a:pt x="241335" y="3438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242AA-2610-4564-8CF9-7900C1E0E034}">
      <dsp:nvSpPr>
        <dsp:cNvPr id="0" name=""/>
        <dsp:cNvSpPr/>
      </dsp:nvSpPr>
      <dsp:spPr>
        <a:xfrm>
          <a:off x="4624508" y="809217"/>
          <a:ext cx="1258516" cy="42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公開取得</a:t>
          </a:r>
        </a:p>
      </dsp:txBody>
      <dsp:txXfrm>
        <a:off x="4637036" y="821745"/>
        <a:ext cx="1233460" cy="402684"/>
      </dsp:txXfrm>
    </dsp:sp>
    <dsp:sp modelId="{68F1D646-E968-451E-BEA6-DED9612B20A3}">
      <dsp:nvSpPr>
        <dsp:cNvPr id="0" name=""/>
        <dsp:cNvSpPr/>
      </dsp:nvSpPr>
      <dsp:spPr>
        <a:xfrm>
          <a:off x="4383172" y="679196"/>
          <a:ext cx="241342" cy="882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720"/>
              </a:lnTo>
              <a:lnTo>
                <a:pt x="241342" y="882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BE7D1-C6C9-4ACC-99C0-B824C183140D}">
      <dsp:nvSpPr>
        <dsp:cNvPr id="0" name=""/>
        <dsp:cNvSpPr/>
      </dsp:nvSpPr>
      <dsp:spPr>
        <a:xfrm>
          <a:off x="4624514" y="1348046"/>
          <a:ext cx="1270034" cy="42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公開招標</a:t>
          </a:r>
        </a:p>
      </dsp:txBody>
      <dsp:txXfrm>
        <a:off x="4637042" y="1360574"/>
        <a:ext cx="1244978" cy="402684"/>
      </dsp:txXfrm>
    </dsp:sp>
    <dsp:sp modelId="{466AEB58-4C6F-4A84-98F5-0D714CC0946A}">
      <dsp:nvSpPr>
        <dsp:cNvPr id="0" name=""/>
        <dsp:cNvSpPr/>
      </dsp:nvSpPr>
      <dsp:spPr>
        <a:xfrm>
          <a:off x="4383172" y="679196"/>
          <a:ext cx="241335" cy="143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729"/>
              </a:lnTo>
              <a:lnTo>
                <a:pt x="241335" y="14317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6A87D-1C4E-4235-828F-F6B416AEC682}">
      <dsp:nvSpPr>
        <dsp:cNvPr id="0" name=""/>
        <dsp:cNvSpPr/>
      </dsp:nvSpPr>
      <dsp:spPr>
        <a:xfrm>
          <a:off x="4624508" y="1897056"/>
          <a:ext cx="1591640" cy="42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選擇性招標</a:t>
          </a:r>
        </a:p>
      </dsp:txBody>
      <dsp:txXfrm>
        <a:off x="4637036" y="1909584"/>
        <a:ext cx="1566584" cy="402684"/>
      </dsp:txXfrm>
    </dsp:sp>
    <dsp:sp modelId="{ABFCAD0D-F57B-44CD-8D52-51EF88F76644}">
      <dsp:nvSpPr>
        <dsp:cNvPr id="0" name=""/>
        <dsp:cNvSpPr/>
      </dsp:nvSpPr>
      <dsp:spPr>
        <a:xfrm>
          <a:off x="4383172" y="679196"/>
          <a:ext cx="241335" cy="1960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374"/>
              </a:lnTo>
              <a:lnTo>
                <a:pt x="241335" y="19603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2DF8B-3B5C-4434-8983-1BD911CF3BC1}">
      <dsp:nvSpPr>
        <dsp:cNvPr id="0" name=""/>
        <dsp:cNvSpPr/>
      </dsp:nvSpPr>
      <dsp:spPr>
        <a:xfrm>
          <a:off x="4624508" y="2425701"/>
          <a:ext cx="1580724" cy="42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限制性招標</a:t>
          </a:r>
        </a:p>
      </dsp:txBody>
      <dsp:txXfrm>
        <a:off x="4637036" y="2438229"/>
        <a:ext cx="1555668" cy="402684"/>
      </dsp:txXfrm>
    </dsp:sp>
    <dsp:sp modelId="{FD91D052-C2C6-4F92-B10C-3CEC1AC9BA13}">
      <dsp:nvSpPr>
        <dsp:cNvPr id="0" name=""/>
        <dsp:cNvSpPr/>
      </dsp:nvSpPr>
      <dsp:spPr>
        <a:xfrm>
          <a:off x="6386475" y="3015"/>
          <a:ext cx="1896594" cy="678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決標原則</a:t>
          </a:r>
        </a:p>
      </dsp:txBody>
      <dsp:txXfrm>
        <a:off x="6406341" y="22881"/>
        <a:ext cx="1856862" cy="638549"/>
      </dsp:txXfrm>
    </dsp:sp>
    <dsp:sp modelId="{9E4CFFD2-BE6F-45D6-A77C-14677CDE6B4F}">
      <dsp:nvSpPr>
        <dsp:cNvPr id="0" name=""/>
        <dsp:cNvSpPr/>
      </dsp:nvSpPr>
      <dsp:spPr>
        <a:xfrm>
          <a:off x="6576134" y="681296"/>
          <a:ext cx="235845" cy="32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05"/>
              </a:lnTo>
              <a:lnTo>
                <a:pt x="235845" y="3208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1B11D-7EE6-4774-9CBB-B8E834171A10}">
      <dsp:nvSpPr>
        <dsp:cNvPr id="0" name=""/>
        <dsp:cNvSpPr/>
      </dsp:nvSpPr>
      <dsp:spPr>
        <a:xfrm>
          <a:off x="6811980" y="788232"/>
          <a:ext cx="965181" cy="42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最低價</a:t>
          </a:r>
        </a:p>
      </dsp:txBody>
      <dsp:txXfrm>
        <a:off x="6824508" y="800760"/>
        <a:ext cx="940125" cy="402684"/>
      </dsp:txXfrm>
    </dsp:sp>
    <dsp:sp modelId="{96D28E46-5E99-4B53-BC4A-AB70A0218C64}">
      <dsp:nvSpPr>
        <dsp:cNvPr id="0" name=""/>
        <dsp:cNvSpPr/>
      </dsp:nvSpPr>
      <dsp:spPr>
        <a:xfrm>
          <a:off x="6576134" y="681296"/>
          <a:ext cx="235845" cy="1181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125"/>
              </a:lnTo>
              <a:lnTo>
                <a:pt x="235845" y="11811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9A80D-0DB0-4A6F-A0F5-70C93A829C96}">
      <dsp:nvSpPr>
        <dsp:cNvPr id="0" name=""/>
        <dsp:cNvSpPr/>
      </dsp:nvSpPr>
      <dsp:spPr>
        <a:xfrm>
          <a:off x="6811980" y="1322908"/>
          <a:ext cx="965188" cy="1079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最有利標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準用</a:t>
          </a: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精神</a:t>
          </a:r>
        </a:p>
      </dsp:txBody>
      <dsp:txXfrm>
        <a:off x="6840249" y="1351177"/>
        <a:ext cx="908650" cy="102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7" y="7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/>
          <a:lstStyle>
            <a:lvl1pPr algn="r">
              <a:defRPr sz="1200"/>
            </a:lvl1pPr>
          </a:lstStyle>
          <a:p>
            <a:fld id="{7E01A21A-DAEB-4D63-AE99-79B64FB58820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7" y="9428590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7" y="9428590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 anchor="b"/>
          <a:lstStyle>
            <a:lvl1pPr algn="r">
              <a:defRPr sz="1200"/>
            </a:lvl1pPr>
          </a:lstStyle>
          <a:p>
            <a:fld id="{1E77255D-3DDC-4BD2-9D43-0AD34803A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56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7" y="7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/>
          <a:lstStyle>
            <a:lvl1pPr algn="r">
              <a:defRPr sz="1200"/>
            </a:lvl1pPr>
          </a:lstStyle>
          <a:p>
            <a:fld id="{F4435399-C155-4370-89AB-3595DFE23D6B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6" rIns="91384" bIns="4569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384" tIns="45696" rIns="91384" bIns="4569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9428590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7" y="9428590"/>
            <a:ext cx="2945659" cy="496332"/>
          </a:xfrm>
          <a:prstGeom prst="rect">
            <a:avLst/>
          </a:prstGeom>
        </p:spPr>
        <p:txBody>
          <a:bodyPr vert="horz" lIns="91384" tIns="45696" rIns="91384" bIns="45696" rtlCol="0" anchor="b"/>
          <a:lstStyle>
            <a:lvl1pPr algn="r">
              <a:defRPr sz="1200"/>
            </a:lvl1pPr>
          </a:lstStyle>
          <a:p>
            <a:fld id="{695B49E5-41AD-4E9C-9041-C7BD4EBF20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2090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49E5-41AD-4E9C-9041-C7BD4EBF201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49E5-41AD-4E9C-9041-C7BD4EBF201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31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B49E5-41AD-4E9C-9041-C7BD4EBF201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05630-F942-4132-BF00-46EEA88C78C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8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221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7117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6233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80616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4101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66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21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53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20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4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9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9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042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08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7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08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7AF2-7E01-4C27-966C-56EDD081BF87}" type="datetimeFigureOut">
              <a:rPr lang="zh-TW" altLang="en-US" smtClean="0"/>
              <a:t>2025/6/30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69FC45-CDE2-4B51-9BB4-44EF8BD72D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2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15616" y="1136915"/>
            <a:ext cx="6192688" cy="192900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</a:t>
            </a:r>
            <a:r>
              <a:rPr lang="zh-TW" altLang="en-US" sz="48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組簡報</a:t>
            </a:r>
            <a:br>
              <a:rPr lang="en-US" altLang="zh-TW" sz="5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7569890" cy="108012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chemeClr val="tx1"/>
                </a:solidFill>
              </a:rPr>
              <a:t>主題</a:t>
            </a:r>
            <a:r>
              <a:rPr lang="en-US" altLang="zh-TW" sz="3600" dirty="0">
                <a:solidFill>
                  <a:schemeClr val="tx1"/>
                </a:solidFill>
              </a:rPr>
              <a:t>:</a:t>
            </a:r>
            <a:r>
              <a:rPr lang="zh-TW" altLang="en-US" sz="3600" dirty="0">
                <a:solidFill>
                  <a:schemeClr val="tx1"/>
                </a:solidFill>
              </a:rPr>
              <a:t>財物及勞務採購相關注意事項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1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7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6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5399" name="Rectangle 2"/>
          <p:cNvSpPr>
            <a:spLocks noGrp="1"/>
          </p:cNvSpPr>
          <p:nvPr>
            <p:ph type="title"/>
          </p:nvPr>
        </p:nvSpPr>
        <p:spPr>
          <a:xfrm>
            <a:off x="439339" y="332656"/>
            <a:ext cx="8273404" cy="10094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採購所需時間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提早作業、有問題才有時間處理</a:t>
            </a:r>
            <a:r>
              <a:rPr lang="en-US" altLang="zh-TW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9439" name="Group 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937856"/>
              </p:ext>
            </p:extLst>
          </p:nvPr>
        </p:nvGraphicFramePr>
        <p:xfrm>
          <a:off x="269511" y="1342058"/>
          <a:ext cx="8613060" cy="4176465"/>
        </p:xfrm>
        <a:graphic>
          <a:graphicData uri="http://schemas.openxmlformats.org/drawingml/2006/table">
            <a:tbl>
              <a:tblPr/>
              <a:tblGrid>
                <a:gridCol w="199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192">
                  <a:extLst>
                    <a:ext uri="{9D8B030D-6E8A-4147-A177-3AD203B41FA5}">
                      <a16:colId xmlns:a16="http://schemas.microsoft.com/office/drawing/2014/main" val="1129190734"/>
                    </a:ext>
                  </a:extLst>
                </a:gridCol>
                <a:gridCol w="811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085">
                  <a:extLst>
                    <a:ext uri="{9D8B030D-6E8A-4147-A177-3AD203B41FA5}">
                      <a16:colId xmlns:a16="http://schemas.microsoft.com/office/drawing/2014/main" val="826326218"/>
                    </a:ext>
                  </a:extLst>
                </a:gridCol>
                <a:gridCol w="926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4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採購案</a:t>
                      </a:r>
                      <a:endParaRPr kumimoji="0" lang="en-US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核定</a:t>
                      </a:r>
                      <a:endParaRPr kumimoji="0" lang="en-US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招標文件製作</a:t>
                      </a:r>
                      <a:r>
                        <a:rPr kumimoji="0" lang="zh-TW" altLang="en-US" sz="2400" b="0" i="0" u="none" strike="sng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0" lang="en-US" altLang="zh-TW" sz="2400" b="0" i="0" u="none" strike="sng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天，</a:t>
                      </a:r>
                      <a:r>
                        <a:rPr kumimoji="0" lang="zh-TW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規格若討論時間需另加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安排開標議價時間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上網公告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</a:t>
                      </a:r>
                      <a:endParaRPr kumimoji="0" lang="en-US" altLang="zh-TW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等標期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開標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決標</a:t>
                      </a: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廢標</a:t>
                      </a:r>
                      <a:r>
                        <a:rPr kumimoji="0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流標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公開取得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萬元以上未逹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公文流程有時會更長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/5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公開招標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7-8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公文流程有時會更長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/14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rgbClr val="0C279C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B0F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00B050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rgbClr val="FC6424"/>
                          </a:solidFill>
                          <a:latin typeface="Times New Roman" pitchFamily="18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7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GPA</a:t>
                      </a:r>
                      <a:r>
                        <a:rPr kumimoji="0" lang="zh-TW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政府採購協定</a:t>
                      </a:r>
                      <a:endParaRPr kumimoji="0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約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1,677</a:t>
                      </a:r>
                      <a:r>
                        <a:rPr kumimoji="0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</a:rPr>
                        <a:t>萬元</a:t>
                      </a:r>
                      <a:endParaRPr kumimoji="0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0000" marR="90000" marT="46797" marB="46797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</a:t>
                      </a: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7-8</a:t>
                      </a: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公文流程有時會更長</a:t>
                      </a:r>
                      <a:endParaRPr kumimoji="0" lang="en-US" altLang="zh-TW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/40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279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279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981853"/>
                  </a:ext>
                </a:extLst>
              </a:tr>
            </a:tbl>
          </a:graphicData>
        </a:graphic>
      </p:graphicFrame>
      <p:sp>
        <p:nvSpPr>
          <p:cNvPr id="15393" name="Line 55"/>
          <p:cNvSpPr>
            <a:spLocks noChangeShapeType="1"/>
          </p:cNvSpPr>
          <p:nvPr/>
        </p:nvSpPr>
        <p:spPr bwMode="auto">
          <a:xfrm flipV="1">
            <a:off x="3491880" y="1628800"/>
            <a:ext cx="504056" cy="18661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94" name="Line 56"/>
          <p:cNvSpPr>
            <a:spLocks noChangeShapeType="1"/>
          </p:cNvSpPr>
          <p:nvPr/>
        </p:nvSpPr>
        <p:spPr bwMode="auto">
          <a:xfrm flipV="1">
            <a:off x="5004048" y="1647460"/>
            <a:ext cx="432048" cy="872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96" name="Text Box 75"/>
          <p:cNvSpPr txBox="1">
            <a:spLocks noChangeArrowheads="1"/>
          </p:cNvSpPr>
          <p:nvPr/>
        </p:nvSpPr>
        <p:spPr bwMode="auto">
          <a:xfrm>
            <a:off x="439339" y="6353797"/>
            <a:ext cx="8666262" cy="370230"/>
          </a:xfrm>
          <a:prstGeom prst="rect">
            <a:avLst/>
          </a:prstGeom>
          <a:solidFill>
            <a:schemeClr val="bg1">
              <a:alpha val="34118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0"/>
              </a:spcBef>
              <a:buFontTx/>
              <a:buNone/>
            </a:pP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截止投標日或截止收件日為星期例假日、國定假日或其他休息日者，以其休息日之次日代之</a:t>
            </a:r>
            <a:endParaRPr kumimoji="0"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Line 56"/>
          <p:cNvSpPr>
            <a:spLocks noChangeShapeType="1"/>
          </p:cNvSpPr>
          <p:nvPr/>
        </p:nvSpPr>
        <p:spPr bwMode="auto">
          <a:xfrm>
            <a:off x="5808571" y="1628800"/>
            <a:ext cx="442026" cy="8722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339752" y="1424381"/>
            <a:ext cx="2304255" cy="4022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0478" y="1424382"/>
            <a:ext cx="3063890" cy="4022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弧形箭號 (上彎) 23"/>
          <p:cNvSpPr/>
          <p:nvPr/>
        </p:nvSpPr>
        <p:spPr>
          <a:xfrm flipH="1">
            <a:off x="5011554" y="5501186"/>
            <a:ext cx="3419771" cy="710290"/>
          </a:xfrm>
          <a:prstGeom prst="curvedUpArrow">
            <a:avLst>
              <a:gd name="adj1" fmla="val 25000"/>
              <a:gd name="adj2" fmla="val 47179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10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973906"/>
            <a:ext cx="6347713" cy="875184"/>
          </a:xfrm>
        </p:spPr>
        <p:txBody>
          <a:bodyPr/>
          <a:lstStyle/>
          <a:p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萬元以上採購案件收受時程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204864"/>
            <a:ext cx="6347714" cy="3456385"/>
          </a:xfrm>
        </p:spPr>
        <p:txBody>
          <a:bodyPr>
            <a:normAutofit/>
          </a:bodyPr>
          <a:lstStyle/>
          <a:p>
            <a:r>
              <a:rPr lang="zh-TW" altLang="en-US" sz="3200" u="sng" dirty="0">
                <a:solidFill>
                  <a:srgbClr val="003399"/>
                </a:solidFill>
                <a:latin typeface="微軟正黑體" panose="020B0604030504040204" pitchFamily="34" charset="-120"/>
              </a:rPr>
              <a:t>年度經費請</a:t>
            </a:r>
            <a:r>
              <a:rPr lang="zh-TW" altLang="en-US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購案件須於當年</a:t>
            </a:r>
            <a:r>
              <a:rPr lang="en-US" altLang="zh-TW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en-US" altLang="zh-TW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或計畫結束前</a:t>
            </a:r>
            <a:r>
              <a:rPr lang="en-US" altLang="zh-TW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</a:t>
            </a:r>
            <a:r>
              <a:rPr lang="en-US" altLang="zh-TW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u="sng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辦妥請購手續。</a:t>
            </a:r>
            <a:endParaRPr lang="en-US" altLang="zh-TW" sz="3200" u="sng" dirty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3200" dirty="0">
                <a:solidFill>
                  <a:srgbClr val="003399"/>
                </a:solidFill>
                <a:latin typeface="微軟正黑體" panose="020B0604030504040204" pitchFamily="34" charset="-120"/>
              </a:rPr>
              <a:t>情形以履約期限為決標</a:t>
            </a:r>
            <a:r>
              <a:rPr lang="en-US" altLang="zh-TW" sz="3200" dirty="0">
                <a:solidFill>
                  <a:srgbClr val="003399"/>
                </a:solidFill>
                <a:latin typeface="微軟正黑體" panose="020B0604030504040204" pitchFamily="34" charset="-120"/>
              </a:rPr>
              <a:t>30</a:t>
            </a:r>
            <a:r>
              <a:rPr lang="zh-TW" altLang="en-US" sz="3200" dirty="0">
                <a:solidFill>
                  <a:srgbClr val="003399"/>
                </a:solidFill>
                <a:latin typeface="微軟正黑體" panose="020B0604030504040204" pitchFamily="34" charset="-120"/>
              </a:rPr>
              <a:t>日內完成者估算，如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履約期限需更長者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</a:rPr>
              <a:t>須再往前提早辦妥請購手續。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endParaRPr lang="en-US" altLang="zh-TW" sz="3200" dirty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solidFill>
                <a:srgbClr val="00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C279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11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3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常見錯誤態樣</a:t>
            </a:r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609598" y="1340768"/>
            <a:ext cx="7346777" cy="4700595"/>
          </a:xfrm>
        </p:spPr>
        <p:txBody>
          <a:bodyPr>
            <a:normAutofit/>
          </a:bodyPr>
          <a:lstStyle/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未在經費執行期限前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之前置時間內辦理採購，造成案件趕辦及交貨驗收之不合理狀況產生及增加結案風險。甚至不及辦理採購作業造成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經費被收回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履約期限超過計畫執行期限。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萬元以上採購案件，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尚未辦理招標，即請廠商送貨或施作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，違反採購法。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意圖規避法規之適用而將案件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化整為零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，辦理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萬元以下小額採購。</a:t>
            </a:r>
          </a:p>
          <a:p>
            <a:endParaRPr lang="zh-TW" altLang="en-US" dirty="0"/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12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3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92696"/>
            <a:ext cx="7634810" cy="3748472"/>
          </a:xfrm>
        </p:spPr>
        <p:txBody>
          <a:bodyPr>
            <a:noAutofit/>
          </a:bodyPr>
          <a:lstStyle/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分批採購問題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其定義非以預算來源之不同或時間點（時間點係以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年度或計畫案執行期程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）來區分。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應合併公開辦理招標採購案，未經一定程序，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月中、下旬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逕行</a:t>
            </a:r>
            <a:r>
              <a:rPr lang="en-US" altLang="zh-TW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小額採購</a:t>
            </a:r>
            <a:r>
              <a:rPr lang="en-US" altLang="zh-TW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執行完畢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月方提出請購、核銷申請，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於法不合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13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9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92696"/>
            <a:ext cx="7418786" cy="5404656"/>
          </a:xfrm>
        </p:spPr>
        <p:txBody>
          <a:bodyPr>
            <a:noAutofit/>
          </a:bodyPr>
          <a:lstStyle/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價格及底價分析表</a:t>
            </a:r>
            <a:endParaRPr lang="en-US" altLang="zh-TW" sz="2800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採購案提出時，均需檢附「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價格及底價分析表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」提供底價訂定人參考，其內容應詳實具可供參考性。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「價格及底價分析表」係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需求單位與底價訂定人之間的唯一連結管道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，底價金額訂定合理，可使標案順利決標。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如果「價格及底價分析表」的內容詳實，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有數據資料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有他單位採購的參考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（可至政府採購網→政府採購→領標管理→歷史標案查詢→輸入關鍵字查詢，如有問題，可洽事務組採購人員）、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有市場上同種商品的比較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確具參考價值者，當可說服訂底價人。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14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92696"/>
            <a:ext cx="7418786" cy="5213792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預算編列明顯偏高，不符市場行情，致開標結果，其預算金額、底價金額及決標金額三者之間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金額有明顯的落差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規格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規格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」的訂定至關重要，是採購案精神所在，所開出來的規格除不得限制競爭外，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必須具體可行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，有其市場行情，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沒有模糊地帶</a:t>
            </a:r>
            <a:endParaRPr lang="en-US" altLang="zh-TW" sz="2600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今辦理活動，架設棚架，要求廠商須取得「結構技師證明」，惟所謂「結構技師證明」指採用之工法或架設後立即請來結構技師檢測等等問題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未予明確規範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後續驗收會有爭議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15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5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92696"/>
            <a:ext cx="7418786" cy="554867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展延履約期限</a:t>
            </a:r>
            <a:endParaRPr lang="en-US" altLang="zh-TW" sz="2800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公共工程委員會採購契約範本有關履約期限，確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非可歸責於廠商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需展延履約期限者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，廠商應於事故發生或消失後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日內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通知機關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，並檢具事證，以書面向機關申請。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u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此外機關要求全部或部分暫停履約，及機關應辦事項未及時辦妥。即使是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機關單方面所引起的不可歸責於廠商的事由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，亦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應由「廠商」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於事故發生或消失後以書面通知機關。</a:t>
            </a: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16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587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192696"/>
            <a:ext cx="7418786" cy="554867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履約管理</a:t>
            </a:r>
            <a:endParaRPr lang="en-US" altLang="zh-TW" sz="2800" u="sng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履約管理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」是契約進行的開始，應由請購單位就所開立的規格及契約內容，全程檢視，隨時要求得標廠商履約，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確保品質無虞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。環境清潔勞務外包，當清潔情形不理想時，應適時督導查察，要求廠商改善，</a:t>
            </a:r>
            <a:r>
              <a:rPr lang="zh-TW" altLang="en-US" sz="26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必要時依契約罰則處理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17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0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善盡履約管理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268760"/>
            <a:ext cx="7562801" cy="4484571"/>
          </a:xfrm>
        </p:spPr>
        <p:txBody>
          <a:bodyPr vert="horz" lIns="91440" tIns="45720" rIns="91440" bIns="45720" rtlCol="0">
            <a:noAutofit/>
          </a:bodyPr>
          <a:lstStyle/>
          <a:p>
            <a:pPr marL="357188" indent="-357188">
              <a:buClrTx/>
              <a:buSzPct val="100000"/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除了要找到好的廠商（規格、資格明確），使用單位也要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善盡履約管理責任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7188" indent="-357188">
              <a:buClrTx/>
              <a:buSzPct val="100000"/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任何突發狀況，或有延遲、不能如期如質交貨徵兆，或廠商提出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額外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』『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奇怪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要求，請不要拖到履約期滿再解決，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可聯絡事務組協助解決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7188" indent="-357188">
              <a:buClrTx/>
              <a:buSzPct val="100000"/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廠商有提出要求，凡事照約執行，要有法條合約依據，</a:t>
            </a:r>
            <a:r>
              <a:rPr lang="zh-TW" altLang="en-US" sz="2800" u="sng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書面提出才算，任何口頭協議都不適宜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57188" indent="-357188">
              <a:buClrTx/>
              <a:buSzPct val="100000"/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如實反映問題，刻意規避可能會衍生額外問題。</a:t>
            </a: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18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4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8A0F5669-357B-41E2-81B1-0A2C8CD86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88" y="332656"/>
            <a:ext cx="7394996" cy="936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為利本組協助各單位，敬請各單位協助填寫以下表格，並請儘快回傳，感謝您的配合與支持。</a:t>
            </a:r>
            <a:b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採購資料表單。</a:t>
            </a:r>
            <a: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總務處</a:t>
            </a:r>
            <a: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事務組</a:t>
            </a:r>
            <a: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檔案下載</a:t>
            </a:r>
            <a: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/</a:t>
            </a:r>
            <a:r>
              <a:rPr lang="zh-TW" altLang="en-US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採購資料表單</a:t>
            </a:r>
            <a:b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</a:br>
            <a: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https://gaw.nfu.edu.tw/wp-content/uploads/sites/16/2025/06/%E6%8E%A1%E8%B3%BC%E8%B3%87%E6%96%99%E8%A1%A8%E5%96%AE.pdf)</a:t>
            </a:r>
            <a:br>
              <a:rPr lang="en-US" altLang="zh-TW" sz="900" b="1" dirty="0">
                <a:solidFill>
                  <a:srgbClr val="002060"/>
                </a:solidFill>
                <a:latin typeface="微軟正黑體" panose="020B0604030504040204" pitchFamily="34" charset="-120"/>
              </a:rPr>
            </a:br>
            <a:endParaRPr lang="zh-TW" altLang="en-US" sz="9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19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434A2C88-4A51-4AAA-BBCA-9B0D617B1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063869"/>
              </p:ext>
            </p:extLst>
          </p:nvPr>
        </p:nvGraphicFramePr>
        <p:xfrm>
          <a:off x="1043608" y="1628800"/>
          <a:ext cx="6348413" cy="3921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992">
                  <a:extLst>
                    <a:ext uri="{9D8B030D-6E8A-4147-A177-3AD203B41FA5}">
                      <a16:colId xmlns:a16="http://schemas.microsoft.com/office/drawing/2014/main" val="2199917303"/>
                    </a:ext>
                  </a:extLst>
                </a:gridCol>
                <a:gridCol w="1376350">
                  <a:extLst>
                    <a:ext uri="{9D8B030D-6E8A-4147-A177-3AD203B41FA5}">
                      <a16:colId xmlns:a16="http://schemas.microsoft.com/office/drawing/2014/main" val="2939186002"/>
                    </a:ext>
                  </a:extLst>
                </a:gridCol>
                <a:gridCol w="748390">
                  <a:extLst>
                    <a:ext uri="{9D8B030D-6E8A-4147-A177-3AD203B41FA5}">
                      <a16:colId xmlns:a16="http://schemas.microsoft.com/office/drawing/2014/main" val="3875926486"/>
                    </a:ext>
                  </a:extLst>
                </a:gridCol>
                <a:gridCol w="782799">
                  <a:extLst>
                    <a:ext uri="{9D8B030D-6E8A-4147-A177-3AD203B41FA5}">
                      <a16:colId xmlns:a16="http://schemas.microsoft.com/office/drawing/2014/main" val="611388847"/>
                    </a:ext>
                  </a:extLst>
                </a:gridCol>
                <a:gridCol w="739788">
                  <a:extLst>
                    <a:ext uri="{9D8B030D-6E8A-4147-A177-3AD203B41FA5}">
                      <a16:colId xmlns:a16="http://schemas.microsoft.com/office/drawing/2014/main" val="3409480291"/>
                    </a:ext>
                  </a:extLst>
                </a:gridCol>
                <a:gridCol w="894627">
                  <a:extLst>
                    <a:ext uri="{9D8B030D-6E8A-4147-A177-3AD203B41FA5}">
                      <a16:colId xmlns:a16="http://schemas.microsoft.com/office/drawing/2014/main" val="3699184897"/>
                    </a:ext>
                  </a:extLst>
                </a:gridCol>
                <a:gridCol w="541938">
                  <a:extLst>
                    <a:ext uri="{9D8B030D-6E8A-4147-A177-3AD203B41FA5}">
                      <a16:colId xmlns:a16="http://schemas.microsoft.com/office/drawing/2014/main" val="1527890942"/>
                    </a:ext>
                  </a:extLst>
                </a:gridCol>
                <a:gridCol w="507529">
                  <a:extLst>
                    <a:ext uri="{9D8B030D-6E8A-4147-A177-3AD203B41FA5}">
                      <a16:colId xmlns:a16="http://schemas.microsoft.com/office/drawing/2014/main" val="2594893854"/>
                    </a:ext>
                  </a:extLst>
                </a:gridCol>
              </a:tblGrid>
              <a:tr h="36948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>
                          <a:effectLst/>
                        </a:rPr>
                        <a:t>採購資料表單</a:t>
                      </a: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805906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單位名稱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採購標的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預算金額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預算來源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計畫案執行期程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交貨期限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需求人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700" u="none" strike="noStrike">
                          <a:effectLst/>
                        </a:rPr>
                        <a:t>聯絡電話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886505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自 年 月 日起</a:t>
                      </a:r>
                      <a:br>
                        <a:rPr lang="zh-TW" altLang="en-US" sz="700" u="none" strike="noStrike">
                          <a:effectLst/>
                        </a:rPr>
                      </a:br>
                      <a:r>
                        <a:rPr lang="zh-TW" altLang="en-US" sz="700" u="none" strike="noStrike">
                          <a:effectLst/>
                        </a:rPr>
                        <a:t>至 年 月 日止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2661028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0200328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849532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9087938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38034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141359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029599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523689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212526"/>
                  </a:ext>
                </a:extLst>
              </a:tr>
              <a:tr h="2645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700" u="none" strike="noStrike">
                          <a:effectLst/>
                        </a:rPr>
                        <a:t>　</a:t>
                      </a:r>
                      <a:endParaRPr lang="zh-TW" alt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9960736"/>
                  </a:ext>
                </a:extLst>
              </a:tr>
              <a:tr h="518712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altLang="zh-TW" sz="700" u="none" strike="noStrike" dirty="0">
                          <a:effectLst/>
                        </a:rPr>
                        <a:t>1.</a:t>
                      </a:r>
                      <a:r>
                        <a:rPr lang="zh-TW" altLang="en-US" sz="700" u="none" strike="noStrike" dirty="0">
                          <a:effectLst/>
                        </a:rPr>
                        <a:t>請填寫本表，以利本組協助各單位。</a:t>
                      </a:r>
                      <a:br>
                        <a:rPr lang="zh-TW" altLang="en-US" sz="700" u="none" strike="noStrike" dirty="0">
                          <a:effectLst/>
                        </a:rPr>
                      </a:br>
                      <a:r>
                        <a:rPr lang="en-US" altLang="zh-TW" sz="700" u="none" strike="noStrike" dirty="0">
                          <a:effectLst/>
                        </a:rPr>
                        <a:t>2.</a:t>
                      </a:r>
                      <a:r>
                        <a:rPr lang="zh-TW" altLang="en-US" sz="700" u="none" strike="noStrike" dirty="0">
                          <a:effectLst/>
                        </a:rPr>
                        <a:t>採購標的，能合併辦理者請勿分批採購。</a:t>
                      </a:r>
                      <a:br>
                        <a:rPr lang="zh-TW" altLang="en-US" sz="700" u="none" strike="noStrike" dirty="0">
                          <a:effectLst/>
                        </a:rPr>
                      </a:br>
                      <a:r>
                        <a:rPr lang="en-US" altLang="zh-TW" sz="700" u="none" strike="noStrike" dirty="0">
                          <a:effectLst/>
                        </a:rPr>
                        <a:t>3.</a:t>
                      </a:r>
                      <a:r>
                        <a:rPr lang="zh-TW" altLang="en-US" sz="700" u="none" strike="noStrike" dirty="0">
                          <a:effectLst/>
                        </a:rPr>
                        <a:t>預算來源：請註明是學校經費或計畫案經費（指經費來源為教育部、科技部或其他非本校之單位），計畫案經費，請註明經費來源單位名稱</a:t>
                      </a:r>
                      <a:r>
                        <a:rPr lang="en-US" altLang="zh-TW" sz="700" u="none" strike="noStrike" dirty="0">
                          <a:effectLst/>
                        </a:rPr>
                        <a:t>(</a:t>
                      </a:r>
                      <a:r>
                        <a:rPr lang="zh-TW" altLang="en-US" sz="700" u="none" strike="noStrike" dirty="0">
                          <a:effectLst/>
                        </a:rPr>
                        <a:t>如教育部</a:t>
                      </a:r>
                      <a:r>
                        <a:rPr lang="en-US" altLang="zh-TW" sz="700" u="none" strike="noStrike" dirty="0">
                          <a:effectLst/>
                        </a:rPr>
                        <a:t>)</a:t>
                      </a:r>
                      <a:r>
                        <a:rPr lang="zh-TW" altLang="en-US" sz="700" u="none" strike="noStrike" dirty="0">
                          <a:effectLst/>
                        </a:rPr>
                        <a:t>、計畫案名稱。</a:t>
                      </a:r>
                      <a:br>
                        <a:rPr lang="zh-TW" altLang="en-US" sz="700" u="none" strike="noStrike" dirty="0">
                          <a:effectLst/>
                        </a:rPr>
                      </a:br>
                      <a:r>
                        <a:rPr lang="en-US" altLang="zh-TW" sz="700" u="none" strike="noStrike" dirty="0">
                          <a:effectLst/>
                        </a:rPr>
                        <a:t>4.</a:t>
                      </a:r>
                      <a:r>
                        <a:rPr lang="zh-TW" altLang="en-US" sz="700" u="none" strike="noStrike" dirty="0">
                          <a:effectLst/>
                        </a:rPr>
                        <a:t>計畫案請填執行期程</a:t>
                      </a:r>
                      <a:br>
                        <a:rPr lang="zh-TW" altLang="en-US" sz="700" u="none" strike="noStrike" dirty="0">
                          <a:effectLst/>
                        </a:rPr>
                      </a:br>
                      <a:r>
                        <a:rPr lang="en-US" altLang="zh-TW" sz="700" u="none" strike="noStrike" dirty="0">
                          <a:effectLst/>
                        </a:rPr>
                        <a:t>5.</a:t>
                      </a:r>
                      <a:r>
                        <a:rPr lang="zh-TW" altLang="en-US" sz="700" u="none" strike="noStrike" dirty="0">
                          <a:effectLst/>
                        </a:rPr>
                        <a:t>交貨期限：例：</a:t>
                      </a:r>
                      <a:r>
                        <a:rPr lang="en-US" altLang="zh-TW" sz="700" u="none" strike="noStrike" dirty="0">
                          <a:effectLst/>
                        </a:rPr>
                        <a:t>N</a:t>
                      </a:r>
                      <a:r>
                        <a:rPr lang="zh-TW" altLang="en-US" sz="700" u="none" strike="noStrike" dirty="0">
                          <a:effectLst/>
                        </a:rPr>
                        <a:t>年</a:t>
                      </a:r>
                      <a:r>
                        <a:rPr lang="en-US" altLang="zh-TW" sz="700" u="none" strike="noStrike" dirty="0">
                          <a:effectLst/>
                        </a:rPr>
                        <a:t>N</a:t>
                      </a:r>
                      <a:r>
                        <a:rPr lang="zh-TW" altLang="en-US" sz="700" u="none" strike="noStrike" dirty="0">
                          <a:effectLst/>
                        </a:rPr>
                        <a:t>月</a:t>
                      </a:r>
                      <a:r>
                        <a:rPr lang="en-US" altLang="zh-TW" sz="700" u="none" strike="noStrike" dirty="0">
                          <a:effectLst/>
                        </a:rPr>
                        <a:t>N</a:t>
                      </a:r>
                      <a:r>
                        <a:rPr lang="zh-TW" altLang="en-US" sz="700" u="none" strike="noStrike" dirty="0">
                          <a:effectLst/>
                        </a:rPr>
                        <a:t>日前 或 決標後</a:t>
                      </a:r>
                      <a:r>
                        <a:rPr lang="en-US" altLang="zh-TW" sz="700" u="none" strike="noStrike" dirty="0">
                          <a:effectLst/>
                        </a:rPr>
                        <a:t>N</a:t>
                      </a:r>
                      <a:r>
                        <a:rPr lang="zh-TW" altLang="en-US" sz="700" u="none" strike="noStrike" dirty="0">
                          <a:effectLst/>
                        </a:rPr>
                        <a:t>日內</a:t>
                      </a:r>
                      <a:endParaRPr lang="zh-TW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2581" marR="2581" marT="25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3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93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552" y="320858"/>
            <a:ext cx="6347713" cy="1320800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採購案件的分類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04853"/>
              </p:ext>
            </p:extLst>
          </p:nvPr>
        </p:nvGraphicFramePr>
        <p:xfrm>
          <a:off x="323528" y="1124744"/>
          <a:ext cx="8352928" cy="528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2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</a:p>
        </p:txBody>
      </p:sp>
      <p:sp>
        <p:nvSpPr>
          <p:cNvPr id="5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20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380" y="412429"/>
            <a:ext cx="8147248" cy="86409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依不同採購金額之辦理方式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簡表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963181"/>
              </p:ext>
            </p:extLst>
          </p:nvPr>
        </p:nvGraphicFramePr>
        <p:xfrm>
          <a:off x="338741" y="1276525"/>
          <a:ext cx="8712968" cy="5435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39">
                  <a:extLst>
                    <a:ext uri="{9D8B030D-6E8A-4147-A177-3AD203B41FA5}">
                      <a16:colId xmlns:a16="http://schemas.microsoft.com/office/drawing/2014/main" val="2681790579"/>
                    </a:ext>
                  </a:extLst>
                </a:gridCol>
                <a:gridCol w="533662">
                  <a:extLst>
                    <a:ext uri="{9D8B030D-6E8A-4147-A177-3AD203B41FA5}">
                      <a16:colId xmlns:a16="http://schemas.microsoft.com/office/drawing/2014/main" val="1435128361"/>
                    </a:ext>
                  </a:extLst>
                </a:gridCol>
                <a:gridCol w="1473216">
                  <a:extLst>
                    <a:ext uri="{9D8B030D-6E8A-4147-A177-3AD203B41FA5}">
                      <a16:colId xmlns:a16="http://schemas.microsoft.com/office/drawing/2014/main" val="3478275712"/>
                    </a:ext>
                  </a:extLst>
                </a:gridCol>
                <a:gridCol w="4878962">
                  <a:extLst>
                    <a:ext uri="{9D8B030D-6E8A-4147-A177-3AD203B41FA5}">
                      <a16:colId xmlns:a16="http://schemas.microsoft.com/office/drawing/2014/main" val="953260136"/>
                    </a:ext>
                  </a:extLst>
                </a:gridCol>
                <a:gridCol w="1434989">
                  <a:extLst>
                    <a:ext uri="{9D8B030D-6E8A-4147-A177-3AD203B41FA5}">
                      <a16:colId xmlns:a16="http://schemas.microsoft.com/office/drawing/2014/main" val="3716715705"/>
                    </a:ext>
                  </a:extLst>
                </a:gridCol>
              </a:tblGrid>
              <a:tr h="336466">
                <a:tc gridSpan="2"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採購金額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辦理方式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扼要說明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91177"/>
                  </a:ext>
                </a:extLst>
              </a:tr>
              <a:tr h="587209">
                <a:tc rowSpan="2"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小額採購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tabLst>
                          <a:tab pos="984250" algn="l"/>
                        </a:tabLst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966913" algn="l"/>
                        </a:tabLst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tabLst>
                          <a:tab pos="1966913" algn="l"/>
                        </a:tabLst>
                      </a:pP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免填請購系統。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單位自辦採購，不須經事務組辦理。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48134"/>
                  </a:ext>
                </a:extLst>
              </a:tr>
              <a:tr h="57081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逾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萬元至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家估價單。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單位自辦採購，不須經事務組辦理。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9404"/>
                  </a:ext>
                </a:extLst>
              </a:tr>
              <a:tr h="1772523">
                <a:tc rowSpan="2">
                  <a:txBody>
                    <a:bodyPr/>
                    <a:lstStyle/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逾十五萬元採購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逾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萬元未達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依政府採購法辦理。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簽呈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採購規格書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(3)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投標標價清單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(4)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採購資料表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(5)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價格及底價分析表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(6)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如為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限制性招標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→「限制性招標」理由書</a:t>
                      </a:r>
                      <a:r>
                        <a:rPr lang="zh-TW" altLang="en-US" sz="16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限制性議價需附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家廠商估價單。</a:t>
                      </a:r>
                      <a:endParaRPr lang="en-US" altLang="zh-TW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經事務組辦理招標作業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(1)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公開招標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(2)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最有利標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限制性招標。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838924"/>
                  </a:ext>
                </a:extLst>
              </a:tr>
              <a:tr h="1772523"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依政府採購法辦理。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填寫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(1)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簽呈 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(2)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採購規格書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(3)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投標標價清單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(4)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採購資料表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(5)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價格及底價分析表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(6)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如為限制性招標→「限制性招標」理由書、限制性議價需附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1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家廠商估價單。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經事務組辦理招標作業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(1)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公開招標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(2)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最有利標</a:t>
                      </a:r>
                      <a:r>
                        <a:rPr lang="en-US" altLang="zh-TW" sz="1600" dirty="0">
                          <a:latin typeface="微軟正黑體" panose="020B0604030504040204" pitchFamily="34" charset="-120"/>
                          <a:ea typeface="+mn-ea"/>
                        </a:rPr>
                        <a:t>/</a:t>
                      </a: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+mn-ea"/>
                        </a:rPr>
                        <a:t>限制性招標。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28248"/>
                  </a:ext>
                </a:extLst>
              </a:tr>
              <a:tr h="336466">
                <a:tc gridSpan="2"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3851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8741" y="2747113"/>
            <a:ext cx="8640961" cy="37782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2623" y="3640956"/>
            <a:ext cx="474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經事務組辦理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04248" y="1866140"/>
            <a:ext cx="207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注意不良廠商、分批採購問題</a:t>
            </a:r>
          </a:p>
        </p:txBody>
      </p:sp>
      <p:sp>
        <p:nvSpPr>
          <p:cNvPr id="9" name="投影片編號版面配置區 1"/>
          <p:cNvSpPr txBox="1">
            <a:spLocks/>
          </p:cNvSpPr>
          <p:nvPr/>
        </p:nvSpPr>
        <p:spPr>
          <a:xfrm>
            <a:off x="13688" y="649287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pPr/>
              <a:t>3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0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5FE9BA-80CA-49B8-9FA7-CA459734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FC45-CDE2-4B51-9BB4-44EF8BD72DA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1" name="圖片 100">
            <a:extLst>
              <a:ext uri="{FF2B5EF4-FFF2-40B4-BE49-F238E27FC236}">
                <a16:creationId xmlns:a16="http://schemas.microsoft.com/office/drawing/2014/main" id="{48B4B414-C153-4276-B3BA-4700144F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99288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採購標案的一般作業流程步驟有哪些？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zh-TW" altLang="en-US" b="1" dirty="0"/>
              <a:t>前置作業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確定採購預算金額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制訂</a:t>
            </a:r>
            <a:r>
              <a:rPr lang="zh-TW" altLang="en-US" dirty="0">
                <a:solidFill>
                  <a:srgbClr val="FF0000"/>
                </a:solidFill>
              </a:rPr>
              <a:t>規格、資格</a:t>
            </a:r>
            <a:r>
              <a:rPr lang="zh-TW" altLang="en-US" dirty="0"/>
              <a:t>（</a:t>
            </a:r>
            <a:r>
              <a:rPr lang="zh-TW" altLang="en-US" u="sng" dirty="0"/>
              <a:t>需求單位</a:t>
            </a:r>
            <a:r>
              <a:rPr lang="zh-TW" altLang="en-US" dirty="0"/>
              <a:t>）</a:t>
            </a:r>
            <a:r>
              <a:rPr lang="en-US" altLang="zh-TW" dirty="0"/>
              <a:t>  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完成相關核准作業 擬訂招標文件 （</a:t>
            </a:r>
            <a:r>
              <a:rPr lang="zh-TW" altLang="en-US" u="sng" dirty="0">
                <a:solidFill>
                  <a:srgbClr val="FF0000"/>
                </a:solidFill>
              </a:rPr>
              <a:t>經費控管單位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經費審核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電算中心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資通產品、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u="sng" dirty="0">
                <a:solidFill>
                  <a:srgbClr val="FF0000"/>
                </a:solidFill>
              </a:rPr>
              <a:t>經管組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保管事宜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事務組審查及討論規格、資格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主計室經費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及文件審查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、校長</a:t>
            </a:r>
            <a:endParaRPr lang="en-US" altLang="zh-TW" u="sng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授權人員核准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招標作業</a:t>
            </a:r>
            <a:endParaRPr lang="en-US" altLang="zh-TW" b="1" dirty="0"/>
          </a:p>
          <a:p>
            <a:pPr marL="0" indent="0">
              <a:lnSpc>
                <a:spcPts val="2040"/>
              </a:lnSpc>
              <a:buNone/>
            </a:pPr>
            <a:r>
              <a:rPr lang="en-US" altLang="zh-TW" dirty="0"/>
              <a:t>    </a:t>
            </a:r>
            <a:r>
              <a:rPr lang="zh-TW" altLang="en-US" dirty="0"/>
              <a:t>上網公告 領標、受理投標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處理疑義</a:t>
            </a:r>
            <a:r>
              <a:rPr lang="zh-TW" altLang="en-US" b="1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異議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開標作業 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底價訂定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開標、審標、</a:t>
            </a:r>
            <a:r>
              <a:rPr lang="zh-TW" altLang="en-US" b="1" dirty="0">
                <a:solidFill>
                  <a:srgbClr val="FF0000"/>
                </a:solidFill>
              </a:rPr>
              <a:t>評選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流標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減價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保留</a:t>
            </a:r>
            <a:r>
              <a:rPr lang="zh-TW" altLang="en-US" b="1" dirty="0">
                <a:solidFill>
                  <a:srgbClr val="FF0000"/>
                </a:solidFill>
              </a:rPr>
              <a:t>決標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決標 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履約及驗收作業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/>
              <a:t>     履約、交貨（施工）</a:t>
            </a:r>
            <a:r>
              <a:rPr lang="en-US" altLang="zh-TW" dirty="0"/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交貨不符改善</a:t>
            </a:r>
            <a:r>
              <a:rPr lang="zh-TW" altLang="en-US" b="1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驗收</a:t>
            </a:r>
            <a:r>
              <a:rPr lang="en-US" altLang="zh-TW" dirty="0"/>
              <a:t>(</a:t>
            </a:r>
            <a:r>
              <a:rPr lang="zh-TW" altLang="en-US" dirty="0"/>
              <a:t>驗收</a:t>
            </a:r>
            <a:r>
              <a:rPr lang="zh-TW" altLang="en-US" b="1" dirty="0">
                <a:solidFill>
                  <a:srgbClr val="FF0000"/>
                </a:solidFill>
              </a:rPr>
              <a:t>不符限期改善 </a:t>
            </a:r>
            <a:r>
              <a:rPr lang="en-US" altLang="zh-TW" dirty="0"/>
              <a:t>)</a:t>
            </a:r>
            <a:r>
              <a:rPr lang="zh-TW" altLang="en-US" dirty="0"/>
              <a:t> 、結案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保固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8539" y="1988840"/>
            <a:ext cx="8797957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5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採購標案的一般作業流程步驟有哪些？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zh-TW" altLang="en-US" b="1" dirty="0"/>
              <a:t>前置作業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確定採購預算金額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制訂</a:t>
            </a:r>
            <a:r>
              <a:rPr lang="zh-TW" altLang="en-US" dirty="0">
                <a:solidFill>
                  <a:srgbClr val="FF0000"/>
                </a:solidFill>
              </a:rPr>
              <a:t>規格、資格</a:t>
            </a:r>
            <a:r>
              <a:rPr lang="zh-TW" altLang="en-US" dirty="0"/>
              <a:t>（</a:t>
            </a:r>
            <a:r>
              <a:rPr lang="zh-TW" altLang="en-US" u="sng" dirty="0"/>
              <a:t>需求單位</a:t>
            </a:r>
            <a:r>
              <a:rPr lang="zh-TW" altLang="en-US" dirty="0"/>
              <a:t>）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完成相關核准作業 擬訂招標文件 （</a:t>
            </a:r>
            <a:r>
              <a:rPr lang="zh-TW" altLang="en-US" u="sng" dirty="0">
                <a:solidFill>
                  <a:srgbClr val="FF0000"/>
                </a:solidFill>
              </a:rPr>
              <a:t>經費控管單位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經費審核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電算中心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資通產品、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u="sng" dirty="0">
                <a:solidFill>
                  <a:srgbClr val="FF0000"/>
                </a:solidFill>
              </a:rPr>
              <a:t>經管組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保管事宜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事務組審查及討論規格、資格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主計室經費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及文件審查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、校長</a:t>
            </a:r>
            <a:endParaRPr lang="en-US" altLang="zh-TW" u="sng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授權人員核准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招標作業</a:t>
            </a:r>
            <a:endParaRPr lang="en-US" altLang="zh-TW" b="1" dirty="0"/>
          </a:p>
          <a:p>
            <a:pPr marL="0" indent="0">
              <a:lnSpc>
                <a:spcPts val="2040"/>
              </a:lnSpc>
              <a:buNone/>
            </a:pPr>
            <a:r>
              <a:rPr lang="en-US" altLang="zh-TW" dirty="0"/>
              <a:t>    </a:t>
            </a:r>
            <a:r>
              <a:rPr lang="zh-TW" altLang="en-US" dirty="0"/>
              <a:t>上網公告 領標、受理投標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處理疑義</a:t>
            </a:r>
            <a:r>
              <a:rPr lang="zh-TW" altLang="en-US" b="1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異議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開標作業 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底價訂定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開標、審標、</a:t>
            </a:r>
            <a:r>
              <a:rPr lang="zh-TW" altLang="en-US" dirty="0">
                <a:solidFill>
                  <a:srgbClr val="FF0000"/>
                </a:solidFill>
              </a:rPr>
              <a:t>評選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流標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減價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保留</a:t>
            </a:r>
            <a:r>
              <a:rPr lang="zh-TW" altLang="en-US" dirty="0">
                <a:solidFill>
                  <a:srgbClr val="FF0000"/>
                </a:solidFill>
              </a:rPr>
              <a:t>決標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決標 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履約及驗收作業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/>
              <a:t>     履約、交貨（施工）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交貨不符改善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驗收</a:t>
            </a:r>
            <a:r>
              <a:rPr lang="en-US" altLang="zh-TW" dirty="0"/>
              <a:t>(</a:t>
            </a:r>
            <a:r>
              <a:rPr lang="zh-TW" altLang="en-US" dirty="0"/>
              <a:t>驗收</a:t>
            </a:r>
            <a:r>
              <a:rPr lang="zh-TW" altLang="en-US" dirty="0">
                <a:solidFill>
                  <a:srgbClr val="FF0000"/>
                </a:solidFill>
              </a:rPr>
              <a:t>不符限期改善 </a:t>
            </a:r>
            <a:r>
              <a:rPr lang="en-US" altLang="zh-TW" dirty="0"/>
              <a:t>)</a:t>
            </a:r>
            <a:r>
              <a:rPr lang="zh-TW" altLang="en-US" dirty="0"/>
              <a:t> 、結案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保固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8539" y="2420888"/>
            <a:ext cx="8797957" cy="12241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6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採購標案的一般作業流程步驟有哪些？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zh-TW" altLang="en-US" b="1" dirty="0"/>
              <a:t>前置作業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確定採購預算金額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制訂</a:t>
            </a:r>
            <a:r>
              <a:rPr lang="zh-TW" altLang="en-US" dirty="0">
                <a:solidFill>
                  <a:srgbClr val="FF0000"/>
                </a:solidFill>
              </a:rPr>
              <a:t>規格、資格</a:t>
            </a:r>
            <a:r>
              <a:rPr lang="zh-TW" altLang="en-US" dirty="0"/>
              <a:t>（</a:t>
            </a:r>
            <a:r>
              <a:rPr lang="zh-TW" altLang="en-US" u="sng" dirty="0"/>
              <a:t>需求單位</a:t>
            </a:r>
            <a:r>
              <a:rPr lang="zh-TW" altLang="en-US" dirty="0"/>
              <a:t>）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完成相關核准作業 擬訂招標文件 （</a:t>
            </a:r>
            <a:r>
              <a:rPr lang="zh-TW" altLang="en-US" u="sng" dirty="0">
                <a:solidFill>
                  <a:srgbClr val="FF0000"/>
                </a:solidFill>
              </a:rPr>
              <a:t>經費控管單位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經費審核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電算中心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資通產品、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u="sng" dirty="0">
                <a:solidFill>
                  <a:srgbClr val="FF0000"/>
                </a:solidFill>
              </a:rPr>
              <a:t>經管組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保管事宜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事務組審查及討論規格、資格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主計室經費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及文件審查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、校長</a:t>
            </a:r>
            <a:endParaRPr lang="en-US" altLang="zh-TW" u="sng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授權人員核准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招標作業</a:t>
            </a:r>
            <a:endParaRPr lang="en-US" altLang="zh-TW" b="1" dirty="0"/>
          </a:p>
          <a:p>
            <a:pPr marL="0" indent="0">
              <a:lnSpc>
                <a:spcPts val="2040"/>
              </a:lnSpc>
              <a:buNone/>
            </a:pPr>
            <a:r>
              <a:rPr lang="en-US" altLang="zh-TW" dirty="0"/>
              <a:t>    </a:t>
            </a:r>
            <a:r>
              <a:rPr lang="zh-TW" altLang="en-US" dirty="0"/>
              <a:t>上網公告 領標、受理投標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處理疑義</a:t>
            </a:r>
            <a:r>
              <a:rPr lang="zh-TW" altLang="en-US" b="1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異議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開標作業 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底價訂定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開標、審標、</a:t>
            </a:r>
            <a:r>
              <a:rPr lang="zh-TW" altLang="en-US" dirty="0">
                <a:solidFill>
                  <a:srgbClr val="FF0000"/>
                </a:solidFill>
              </a:rPr>
              <a:t>評選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流標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減價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保留</a:t>
            </a:r>
            <a:r>
              <a:rPr lang="zh-TW" altLang="en-US" dirty="0">
                <a:solidFill>
                  <a:srgbClr val="FF0000"/>
                </a:solidFill>
              </a:rPr>
              <a:t>決標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決標 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履約及驗收作業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/>
              <a:t>     履約、交貨（施工）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交貨不符改善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驗收</a:t>
            </a:r>
            <a:r>
              <a:rPr lang="en-US" altLang="zh-TW" dirty="0"/>
              <a:t>(</a:t>
            </a:r>
            <a:r>
              <a:rPr lang="zh-TW" altLang="en-US" dirty="0"/>
              <a:t>驗收</a:t>
            </a:r>
            <a:r>
              <a:rPr lang="zh-TW" altLang="en-US" dirty="0">
                <a:solidFill>
                  <a:srgbClr val="FF0000"/>
                </a:solidFill>
              </a:rPr>
              <a:t>不符限期改善 </a:t>
            </a:r>
            <a:r>
              <a:rPr lang="en-US" altLang="zh-TW" dirty="0"/>
              <a:t>)</a:t>
            </a:r>
            <a:r>
              <a:rPr lang="zh-TW" altLang="en-US" dirty="0"/>
              <a:t> 、結案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保固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6976" y="3573016"/>
            <a:ext cx="8797957" cy="8640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7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採購標案的一般作業流程步驟有哪些？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zh-TW" altLang="en-US" b="1" dirty="0"/>
              <a:t>前置作業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確定採購預算金額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制訂</a:t>
            </a:r>
            <a:r>
              <a:rPr lang="zh-TW" altLang="en-US" dirty="0">
                <a:solidFill>
                  <a:srgbClr val="FF0000"/>
                </a:solidFill>
              </a:rPr>
              <a:t>規格、資格</a:t>
            </a:r>
            <a:r>
              <a:rPr lang="zh-TW" altLang="en-US" dirty="0"/>
              <a:t>（</a:t>
            </a:r>
            <a:r>
              <a:rPr lang="zh-TW" altLang="en-US" u="sng" dirty="0"/>
              <a:t>需求單位</a:t>
            </a:r>
            <a:r>
              <a:rPr lang="zh-TW" altLang="en-US" dirty="0"/>
              <a:t>）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完成相關核准作業 擬訂招標文件 （</a:t>
            </a:r>
            <a:r>
              <a:rPr lang="zh-TW" altLang="en-US" u="sng" dirty="0">
                <a:solidFill>
                  <a:srgbClr val="FF0000"/>
                </a:solidFill>
              </a:rPr>
              <a:t>經費控管單位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經費審核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電算中心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資通產品、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u="sng" dirty="0">
                <a:solidFill>
                  <a:srgbClr val="FF0000"/>
                </a:solidFill>
              </a:rPr>
              <a:t>經管組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保管事宜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事務組審查及討論規格、資格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主計室經費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及文件審查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、校長</a:t>
            </a:r>
            <a:endParaRPr lang="en-US" altLang="zh-TW" u="sng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授權人員核准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招標作業</a:t>
            </a:r>
            <a:endParaRPr lang="en-US" altLang="zh-TW" b="1" dirty="0"/>
          </a:p>
          <a:p>
            <a:pPr marL="0" indent="0">
              <a:lnSpc>
                <a:spcPts val="2040"/>
              </a:lnSpc>
              <a:buNone/>
            </a:pPr>
            <a:r>
              <a:rPr lang="en-US" altLang="zh-TW" dirty="0"/>
              <a:t>    </a:t>
            </a:r>
            <a:r>
              <a:rPr lang="zh-TW" altLang="en-US" dirty="0"/>
              <a:t>上網公告 領標、受理投標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處理疑義</a:t>
            </a:r>
            <a:r>
              <a:rPr lang="zh-TW" altLang="en-US" b="1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異議</a:t>
            </a:r>
            <a:endParaRPr lang="zh-TW" altLang="en-US" dirty="0">
              <a:solidFill>
                <a:srgbClr val="FF0000"/>
              </a:solidFill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開標作業 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底價訂定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開標、審標、</a:t>
            </a:r>
            <a:r>
              <a:rPr lang="zh-TW" altLang="en-US" dirty="0">
                <a:solidFill>
                  <a:srgbClr val="FF0000"/>
                </a:solidFill>
              </a:rPr>
              <a:t>評選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流標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減價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保留</a:t>
            </a:r>
            <a:r>
              <a:rPr lang="zh-TW" altLang="en-US" dirty="0">
                <a:solidFill>
                  <a:srgbClr val="FF0000"/>
                </a:solidFill>
              </a:rPr>
              <a:t>決標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決標 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履約及驗收作業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/>
              <a:t>     履約、交貨（施工）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交貨不符改善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驗收</a:t>
            </a:r>
            <a:r>
              <a:rPr lang="en-US" altLang="zh-TW" dirty="0"/>
              <a:t>(</a:t>
            </a:r>
            <a:r>
              <a:rPr lang="zh-TW" altLang="en-US" dirty="0"/>
              <a:t>驗收</a:t>
            </a:r>
            <a:r>
              <a:rPr lang="zh-TW" altLang="en-US" dirty="0">
                <a:solidFill>
                  <a:srgbClr val="FF0000"/>
                </a:solidFill>
              </a:rPr>
              <a:t>不符限期改善 </a:t>
            </a:r>
            <a:r>
              <a:rPr lang="en-US" altLang="zh-TW" dirty="0"/>
              <a:t>)</a:t>
            </a:r>
            <a:r>
              <a:rPr lang="zh-TW" altLang="en-US" dirty="0"/>
              <a:t> 、結案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保固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4365104"/>
            <a:ext cx="8797957" cy="8640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8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347713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採購標案的一般作業流程步驟有哪些？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zh-TW" altLang="en-US" b="1" dirty="0"/>
              <a:t>前置作業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確定採購預算金額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制訂</a:t>
            </a:r>
            <a:r>
              <a:rPr lang="zh-TW" altLang="en-US" dirty="0">
                <a:solidFill>
                  <a:srgbClr val="FF0000"/>
                </a:solidFill>
              </a:rPr>
              <a:t>規格、資格</a:t>
            </a:r>
            <a:r>
              <a:rPr lang="zh-TW" altLang="en-US" dirty="0"/>
              <a:t>（</a:t>
            </a:r>
            <a:r>
              <a:rPr lang="zh-TW" altLang="en-US" u="sng" dirty="0"/>
              <a:t>需求單位</a:t>
            </a:r>
            <a:r>
              <a:rPr lang="zh-TW" altLang="en-US" dirty="0"/>
              <a:t>）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     </a:t>
            </a:r>
            <a:r>
              <a:rPr lang="zh-TW" altLang="en-US" dirty="0"/>
              <a:t>完成相關核准作業 擬訂招標文件 （</a:t>
            </a:r>
            <a:r>
              <a:rPr lang="zh-TW" altLang="en-US" u="sng" dirty="0">
                <a:solidFill>
                  <a:srgbClr val="FF0000"/>
                </a:solidFill>
              </a:rPr>
              <a:t>經費控管單位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經費審核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電算中心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資通產品、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TW" altLang="en-US" u="sng" dirty="0">
                <a:solidFill>
                  <a:srgbClr val="FF0000"/>
                </a:solidFill>
              </a:rPr>
              <a:t>經管組</a:t>
            </a:r>
            <a:r>
              <a:rPr lang="en-US" altLang="zh-TW" u="sng" dirty="0">
                <a:solidFill>
                  <a:srgbClr val="FF0000"/>
                </a:solidFill>
              </a:rPr>
              <a:t>-</a:t>
            </a:r>
            <a:r>
              <a:rPr lang="zh-TW" altLang="en-US" u="sng" dirty="0">
                <a:solidFill>
                  <a:srgbClr val="FF0000"/>
                </a:solidFill>
              </a:rPr>
              <a:t>保管事宜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u="sng" dirty="0">
                <a:solidFill>
                  <a:srgbClr val="FF0000"/>
                </a:solidFill>
              </a:rPr>
              <a:t>事務組審查及討論規格、資格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主計室經費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</a:rPr>
              <a:t>及文件審查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、校長</a:t>
            </a:r>
            <a:endParaRPr lang="en-US" altLang="zh-TW" u="sng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 </a:t>
            </a:r>
            <a:r>
              <a:rPr lang="zh-TW" altLang="en-US" u="sng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授權人員核准</a:t>
            </a:r>
            <a:r>
              <a:rPr lang="zh-TW" altLang="en-US" dirty="0"/>
              <a:t>）</a:t>
            </a:r>
          </a:p>
          <a:p>
            <a:r>
              <a:rPr lang="zh-TW" altLang="en-US" b="1" dirty="0"/>
              <a:t>招標作業</a:t>
            </a:r>
            <a:endParaRPr lang="en-US" altLang="zh-TW" b="1" dirty="0"/>
          </a:p>
          <a:p>
            <a:pPr marL="0" indent="0">
              <a:lnSpc>
                <a:spcPts val="2040"/>
              </a:lnSpc>
              <a:buNone/>
            </a:pPr>
            <a:r>
              <a:rPr lang="en-US" altLang="zh-TW" dirty="0"/>
              <a:t>    </a:t>
            </a:r>
            <a:r>
              <a:rPr lang="zh-TW" altLang="en-US" dirty="0"/>
              <a:t>上網公告 領標、受理投標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處理疑義</a:t>
            </a:r>
            <a:r>
              <a:rPr lang="zh-TW" altLang="en-US" b="1" dirty="0"/>
              <a:t>、</a:t>
            </a:r>
            <a:r>
              <a:rPr lang="zh-TW" altLang="en-US" b="1" dirty="0">
                <a:solidFill>
                  <a:srgbClr val="FF0000"/>
                </a:solidFill>
              </a:rPr>
              <a:t>異議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開標作業 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底價訂定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開標、審標、</a:t>
            </a:r>
            <a:r>
              <a:rPr lang="zh-TW" altLang="en-US" dirty="0">
                <a:solidFill>
                  <a:srgbClr val="FF0000"/>
                </a:solidFill>
              </a:rPr>
              <a:t>評選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</a:rPr>
              <a:t>流標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減價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保留</a:t>
            </a:r>
            <a:r>
              <a:rPr lang="zh-TW" altLang="en-US" dirty="0">
                <a:solidFill>
                  <a:srgbClr val="FF0000"/>
                </a:solidFill>
              </a:rPr>
              <a:t>決標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決標 </a:t>
            </a:r>
          </a:p>
          <a:p>
            <a:pPr>
              <a:lnSpc>
                <a:spcPts val="2160"/>
              </a:lnSpc>
            </a:pPr>
            <a:r>
              <a:rPr lang="zh-TW" altLang="en-US" b="1" dirty="0">
                <a:solidFill>
                  <a:srgbClr val="17375E"/>
                </a:solidFill>
              </a:rPr>
              <a:t>履約及驗收作業</a:t>
            </a:r>
            <a:endParaRPr lang="en-US" altLang="zh-TW" b="1" dirty="0">
              <a:solidFill>
                <a:srgbClr val="17375E"/>
              </a:solidFill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zh-TW" altLang="en-US" dirty="0"/>
              <a:t>     履約、交貨（施工）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FF0000"/>
                </a:solidFill>
              </a:rPr>
              <a:t>交貨不符改善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驗收</a:t>
            </a:r>
            <a:r>
              <a:rPr lang="en-US" altLang="zh-TW" dirty="0"/>
              <a:t>(</a:t>
            </a:r>
            <a:r>
              <a:rPr lang="zh-TW" altLang="en-US" dirty="0"/>
              <a:t>驗收</a:t>
            </a:r>
            <a:r>
              <a:rPr lang="zh-TW" altLang="en-US" dirty="0">
                <a:solidFill>
                  <a:srgbClr val="FF0000"/>
                </a:solidFill>
              </a:rPr>
              <a:t>不符限期改善 </a:t>
            </a:r>
            <a:r>
              <a:rPr lang="en-US" altLang="zh-TW" dirty="0"/>
              <a:t>)</a:t>
            </a:r>
            <a:r>
              <a:rPr lang="zh-TW" altLang="en-US" dirty="0"/>
              <a:t> 、結案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/>
              <a:t>保固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9025" y="5229200"/>
            <a:ext cx="8797957" cy="8640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3688" y="6492875"/>
            <a:ext cx="512638" cy="365125"/>
          </a:xfrm>
        </p:spPr>
        <p:txBody>
          <a:bodyPr/>
          <a:lstStyle/>
          <a:p>
            <a:fld id="{2B69FC45-CDE2-4B51-9BB4-44EF8BD72DAB}" type="slidenum">
              <a:rPr lang="zh-TW" altLang="en-US" sz="1600" smtClean="0">
                <a:solidFill>
                  <a:schemeClr val="tx1"/>
                </a:solidFill>
              </a:rPr>
              <a:t>9</a:t>
            </a:fld>
            <a:endParaRPr lang="zh-TW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254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8556</TotalTime>
  <Words>2145</Words>
  <Application>Microsoft Office PowerPoint</Application>
  <PresentationFormat>如螢幕大小 (4:3)</PresentationFormat>
  <Paragraphs>303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多面向</vt:lpstr>
      <vt:lpstr>總務處事務組簡報 </vt:lpstr>
      <vt:lpstr>採購案件的分類</vt:lpstr>
      <vt:lpstr>依不同採購金額之辦理方式(簡表)</vt:lpstr>
      <vt:lpstr>PowerPoint 簡報</vt:lpstr>
      <vt:lpstr>採購標案的一般作業流程步驟有哪些？ </vt:lpstr>
      <vt:lpstr>採購標案的一般作業流程步驟有哪些？ </vt:lpstr>
      <vt:lpstr>採購標案的一般作業流程步驟有哪些？ </vt:lpstr>
      <vt:lpstr>採購標案的一般作業流程步驟有哪些？ </vt:lpstr>
      <vt:lpstr>採購標案的一般作業流程步驟有哪些？ </vt:lpstr>
      <vt:lpstr>採購所需時間(提早作業、有問題才有時間處理)</vt:lpstr>
      <vt:lpstr>15萬元以上採購案件收受時程</vt:lpstr>
      <vt:lpstr>常見錯誤態樣</vt:lpstr>
      <vt:lpstr>注意事項</vt:lpstr>
      <vt:lpstr>注意事項</vt:lpstr>
      <vt:lpstr>注意事項</vt:lpstr>
      <vt:lpstr>注意事項</vt:lpstr>
      <vt:lpstr>注意事項</vt:lpstr>
      <vt:lpstr>善盡履約管理</vt:lpstr>
      <vt:lpstr>為利本組協助各單位，敬請各單位協助填寫以下表格，並請儘快回傳，感謝您的配合與支持。           採購資料表單。(總務處/事務組/檔案下載/採購資料表單 https://gaw.nfu.edu.tw/wp-content/uploads/sites/16/2025/06/%E6%8E%A1%E8%B3%BC%E8%B3%87%E6%96%99%E8%A1%A8%E5%96%AE.pdf) 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總務處事務組簡報</dc:title>
  <dc:creator>user</dc:creator>
  <cp:lastModifiedBy>user</cp:lastModifiedBy>
  <cp:revision>139</cp:revision>
  <cp:lastPrinted>2025-06-03T01:40:14Z</cp:lastPrinted>
  <dcterms:created xsi:type="dcterms:W3CDTF">2013-09-24T02:34:28Z</dcterms:created>
  <dcterms:modified xsi:type="dcterms:W3CDTF">2025-06-30T06:41:39Z</dcterms:modified>
</cp:coreProperties>
</file>